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57" r:id="rId4"/>
    <p:sldId id="258" r:id="rId5"/>
    <p:sldId id="28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788ED-860B-DAE1-02C7-7A4279AF3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6DF4F-D91E-5A17-3D09-B3ED3E4CF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D13F2-4E2C-0DE4-D445-2CB039C9C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5D2418-C7F3-EEFF-C27E-151B08C5E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0B75C-A632-8434-DFCE-9869E2E08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C01A23-A45E-02FE-66CE-026D12251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C0B9-E855-40BE-8C4C-BC2465282373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20ADC5-4422-32BD-7E11-151F1AEAE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369BE9-290F-568D-B800-E22D01117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20C2-D326-451C-9DA9-0DEDF0162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0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0D2CF-3586-6834-EB7B-EDC5CB2D0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E30A57-1D26-3472-69CF-0BDF84902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C0B9-E855-40BE-8C4C-BC2465282373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759CAA-1C4B-C314-F2A1-92BD21E16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60F0C-9225-DDA6-624B-9FE9E1D3B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20C2-D326-451C-9DA9-0DEDF0162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2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2A9F7D-5AA8-60EC-881C-182F9F929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C0B9-E855-40BE-8C4C-BC2465282373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54DE1-BCF9-4287-D691-E61142676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25854-743E-C1E1-5CCC-DEFC4CDE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20C2-D326-451C-9DA9-0DEDF0162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2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B990C-7489-5710-A636-6D2ED5FC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7C587-2B45-2BD9-3D62-667FCA5EC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F500A-2585-3F4F-A029-A4C8CF290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95642-03CF-ACCC-BB16-A99A6720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C0B9-E855-40BE-8C4C-BC2465282373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9BE32-90D8-01AE-C155-BBE2281E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53F90-7DF5-416D-9978-C41F955C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20C2-D326-451C-9DA9-0DEDF0162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1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D872-98DD-D900-4067-44D081E0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36ACAB-1D44-314A-C00A-609C6518F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7E466-165D-9331-D39B-1DE6DD903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FD4D7-9F65-92F4-2BC7-F468EACBA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C0B9-E855-40BE-8C4C-BC2465282373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F9DC3-AE8A-75DB-77C1-0A10C2B6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EEB72-57B4-E909-53C4-A29BFD5EB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20C2-D326-451C-9DA9-0DEDF0162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97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6422-A67F-968D-47BC-86F999A39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4A11D-19AB-3FC3-6023-098616141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6AAC4-9D8D-859D-785C-881B54A4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C0B9-E855-40BE-8C4C-BC2465282373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3230A-1E49-89D0-3484-09752456C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4FE7C-A1BB-652B-7CC7-026ED6AB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20C2-D326-451C-9DA9-0DEDF0162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45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2F333F-87C8-B980-249D-8767243AD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1DA0B-4579-67AA-A40E-B3674647B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4B81-4E7B-5773-2874-F56AD512F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C0B9-E855-40BE-8C4C-BC2465282373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CE849-43F4-5EC1-B6F5-6E96C49D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124BA-0605-2509-8B70-A55E07F5C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20C2-D326-451C-9DA9-0DEDF0162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59079"/>
            <a:ext cx="1231392" cy="5608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1" y="305155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389140" y="362229"/>
                </a:moveTo>
                <a:lnTo>
                  <a:pt x="367372" y="303491"/>
                </a:lnTo>
                <a:lnTo>
                  <a:pt x="255308" y="0"/>
                </a:lnTo>
                <a:lnTo>
                  <a:pt x="133692" y="0"/>
                </a:lnTo>
                <a:lnTo>
                  <a:pt x="100431" y="90043"/>
                </a:lnTo>
                <a:lnTo>
                  <a:pt x="0" y="358965"/>
                </a:lnTo>
                <a:lnTo>
                  <a:pt x="113195" y="358965"/>
                </a:lnTo>
                <a:lnTo>
                  <a:pt x="121805" y="330009"/>
                </a:lnTo>
                <a:lnTo>
                  <a:pt x="126098" y="316293"/>
                </a:lnTo>
                <a:lnTo>
                  <a:pt x="130886" y="303491"/>
                </a:lnTo>
                <a:lnTo>
                  <a:pt x="255498" y="303491"/>
                </a:lnTo>
                <a:lnTo>
                  <a:pt x="260096" y="318173"/>
                </a:lnTo>
                <a:lnTo>
                  <a:pt x="264109" y="332854"/>
                </a:lnTo>
                <a:lnTo>
                  <a:pt x="268541" y="347548"/>
                </a:lnTo>
                <a:lnTo>
                  <a:pt x="274459" y="362229"/>
                </a:lnTo>
                <a:lnTo>
                  <a:pt x="389140" y="362229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6" y="367154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20"/>
                </a:lnTo>
                <a:lnTo>
                  <a:pt x="117416" y="219276"/>
                </a:lnTo>
                <a:lnTo>
                  <a:pt x="234746" y="204503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05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30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05" y="38912"/>
                </a:lnTo>
                <a:lnTo>
                  <a:pt x="46405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39"/>
                </a:lnTo>
                <a:lnTo>
                  <a:pt x="66141" y="25539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39"/>
                </a:lnTo>
                <a:lnTo>
                  <a:pt x="153492" y="25539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140" y="38608"/>
                </a:lnTo>
                <a:lnTo>
                  <a:pt x="231686" y="49377"/>
                </a:lnTo>
                <a:lnTo>
                  <a:pt x="231368" y="49377"/>
                </a:lnTo>
                <a:lnTo>
                  <a:pt x="205765" y="10172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30" y="58915"/>
                </a:lnTo>
                <a:lnTo>
                  <a:pt x="237451" y="58915"/>
                </a:lnTo>
                <a:lnTo>
                  <a:pt x="237451" y="49377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43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67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3756" y="6045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83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09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61" y="53492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2803" y="53784"/>
                </a:lnTo>
                <a:lnTo>
                  <a:pt x="284403" y="52552"/>
                </a:lnTo>
                <a:lnTo>
                  <a:pt x="286258" y="48564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39"/>
                </a:lnTo>
                <a:lnTo>
                  <a:pt x="304914" y="25539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39"/>
                </a:lnTo>
                <a:lnTo>
                  <a:pt x="371373" y="25539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31584"/>
                </a:lnTo>
                <a:lnTo>
                  <a:pt x="408762" y="25539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39"/>
                </a:lnTo>
                <a:lnTo>
                  <a:pt x="431469" y="25539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62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62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36" y="58915"/>
                </a:lnTo>
                <a:lnTo>
                  <a:pt x="581736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39"/>
                </a:lnTo>
                <a:lnTo>
                  <a:pt x="615670" y="25539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31584"/>
                </a:lnTo>
                <a:lnTo>
                  <a:pt x="653059" y="25539"/>
                </a:lnTo>
                <a:lnTo>
                  <a:pt x="653059" y="838"/>
                </a:lnTo>
                <a:close/>
              </a:path>
              <a:path w="996950" h="60325">
                <a:moveTo>
                  <a:pt x="733717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17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02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72"/>
                </a:lnTo>
                <a:lnTo>
                  <a:pt x="785037" y="6045"/>
                </a:lnTo>
                <a:lnTo>
                  <a:pt x="786180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53784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14" y="838"/>
                </a:lnTo>
                <a:lnTo>
                  <a:pt x="801014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39"/>
                </a:lnTo>
                <a:lnTo>
                  <a:pt x="807783" y="25539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444" y="38608"/>
                </a:lnTo>
                <a:lnTo>
                  <a:pt x="885977" y="49377"/>
                </a:lnTo>
                <a:lnTo>
                  <a:pt x="885659" y="49377"/>
                </a:lnTo>
                <a:lnTo>
                  <a:pt x="860056" y="10172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63" y="58915"/>
                </a:lnTo>
                <a:lnTo>
                  <a:pt x="852563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46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49377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0"/>
                </a:lnTo>
                <a:lnTo>
                  <a:pt x="926985" y="0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3708"/>
                </a:lnTo>
                <a:lnTo>
                  <a:pt x="946442" y="51523"/>
                </a:lnTo>
                <a:lnTo>
                  <a:pt x="941235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7369" y="6045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03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80897" y="29870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7428"/>
            <a:ext cx="308610" cy="361950"/>
          </a:xfrm>
          <a:custGeom>
            <a:avLst/>
            <a:gdLst/>
            <a:ahLst/>
            <a:cxnLst/>
            <a:rect l="l" t="t" r="r" b="b"/>
            <a:pathLst>
              <a:path w="308609" h="361950">
                <a:moveTo>
                  <a:pt x="308013" y="278955"/>
                </a:moveTo>
                <a:lnTo>
                  <a:pt x="122186" y="278955"/>
                </a:lnTo>
                <a:lnTo>
                  <a:pt x="107835" y="278511"/>
                </a:lnTo>
                <a:lnTo>
                  <a:pt x="107835" y="82130"/>
                </a:lnTo>
                <a:lnTo>
                  <a:pt x="125018" y="81813"/>
                </a:lnTo>
                <a:lnTo>
                  <a:pt x="307047" y="81813"/>
                </a:lnTo>
                <a:lnTo>
                  <a:pt x="300913" y="68491"/>
                </a:lnTo>
                <a:lnTo>
                  <a:pt x="268795" y="30949"/>
                </a:lnTo>
                <a:lnTo>
                  <a:pt x="227736" y="9347"/>
                </a:lnTo>
                <a:lnTo>
                  <a:pt x="188175" y="1295"/>
                </a:lnTo>
                <a:lnTo>
                  <a:pt x="87795" y="0"/>
                </a:lnTo>
                <a:lnTo>
                  <a:pt x="5219" y="114"/>
                </a:lnTo>
                <a:lnTo>
                  <a:pt x="0" y="508"/>
                </a:lnTo>
                <a:lnTo>
                  <a:pt x="0" y="359321"/>
                </a:lnTo>
                <a:lnTo>
                  <a:pt x="3276" y="361416"/>
                </a:lnTo>
                <a:lnTo>
                  <a:pt x="8216" y="360540"/>
                </a:lnTo>
                <a:lnTo>
                  <a:pt x="157695" y="360540"/>
                </a:lnTo>
                <a:lnTo>
                  <a:pt x="202755" y="357035"/>
                </a:lnTo>
                <a:lnTo>
                  <a:pt x="244144" y="344893"/>
                </a:lnTo>
                <a:lnTo>
                  <a:pt x="287070" y="312254"/>
                </a:lnTo>
                <a:lnTo>
                  <a:pt x="308013" y="278955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17287" y="389239"/>
            <a:ext cx="201455" cy="19713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98747" y="520532"/>
            <a:ext cx="76661" cy="147386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0966742" y="304799"/>
            <a:ext cx="342265" cy="359410"/>
          </a:xfrm>
          <a:custGeom>
            <a:avLst/>
            <a:gdLst/>
            <a:ahLst/>
            <a:cxnLst/>
            <a:rect l="l" t="t" r="r" b="b"/>
            <a:pathLst>
              <a:path w="342265" h="359409">
                <a:moveTo>
                  <a:pt x="340118" y="127622"/>
                </a:moveTo>
                <a:lnTo>
                  <a:pt x="111099" y="127622"/>
                </a:lnTo>
                <a:lnTo>
                  <a:pt x="111099" y="355"/>
                </a:lnTo>
                <a:lnTo>
                  <a:pt x="0" y="355"/>
                </a:lnTo>
                <a:lnTo>
                  <a:pt x="0" y="21399"/>
                </a:lnTo>
                <a:lnTo>
                  <a:pt x="16002" y="35382"/>
                </a:lnTo>
                <a:lnTo>
                  <a:pt x="29540" y="51460"/>
                </a:lnTo>
                <a:lnTo>
                  <a:pt x="48437" y="85852"/>
                </a:lnTo>
                <a:lnTo>
                  <a:pt x="60286" y="131279"/>
                </a:lnTo>
                <a:lnTo>
                  <a:pt x="65963" y="177901"/>
                </a:lnTo>
                <a:lnTo>
                  <a:pt x="65620" y="196608"/>
                </a:lnTo>
                <a:lnTo>
                  <a:pt x="60032" y="242951"/>
                </a:lnTo>
                <a:lnTo>
                  <a:pt x="48298" y="283438"/>
                </a:lnTo>
                <a:lnTo>
                  <a:pt x="20002" y="326199"/>
                </a:lnTo>
                <a:lnTo>
                  <a:pt x="0" y="343954"/>
                </a:lnTo>
                <a:lnTo>
                  <a:pt x="0" y="359321"/>
                </a:lnTo>
                <a:lnTo>
                  <a:pt x="111099" y="359321"/>
                </a:lnTo>
                <a:lnTo>
                  <a:pt x="111099" y="215734"/>
                </a:lnTo>
                <a:lnTo>
                  <a:pt x="308660" y="215734"/>
                </a:lnTo>
                <a:lnTo>
                  <a:pt x="336130" y="141859"/>
                </a:lnTo>
                <a:lnTo>
                  <a:pt x="338759" y="133731"/>
                </a:lnTo>
                <a:lnTo>
                  <a:pt x="340118" y="127622"/>
                </a:lnTo>
                <a:close/>
              </a:path>
              <a:path w="342265" h="359409">
                <a:moveTo>
                  <a:pt x="341769" y="86360"/>
                </a:moveTo>
                <a:lnTo>
                  <a:pt x="232003" y="86360"/>
                </a:lnTo>
                <a:lnTo>
                  <a:pt x="232003" y="107950"/>
                </a:lnTo>
                <a:lnTo>
                  <a:pt x="232003" y="116840"/>
                </a:lnTo>
                <a:lnTo>
                  <a:pt x="232003" y="125730"/>
                </a:lnTo>
                <a:lnTo>
                  <a:pt x="232003" y="127000"/>
                </a:lnTo>
                <a:lnTo>
                  <a:pt x="340398" y="127000"/>
                </a:lnTo>
                <a:lnTo>
                  <a:pt x="340398" y="125730"/>
                </a:lnTo>
                <a:lnTo>
                  <a:pt x="341109" y="125730"/>
                </a:lnTo>
                <a:lnTo>
                  <a:pt x="341109" y="116840"/>
                </a:lnTo>
                <a:lnTo>
                  <a:pt x="341769" y="116840"/>
                </a:lnTo>
                <a:lnTo>
                  <a:pt x="341769" y="107950"/>
                </a:lnTo>
                <a:lnTo>
                  <a:pt x="341769" y="86360"/>
                </a:lnTo>
                <a:close/>
              </a:path>
              <a:path w="342265" h="359409">
                <a:moveTo>
                  <a:pt x="342150" y="3810"/>
                </a:moveTo>
                <a:lnTo>
                  <a:pt x="341439" y="3810"/>
                </a:lnTo>
                <a:lnTo>
                  <a:pt x="341439" y="0"/>
                </a:lnTo>
                <a:lnTo>
                  <a:pt x="232003" y="0"/>
                </a:lnTo>
                <a:lnTo>
                  <a:pt x="232003" y="3810"/>
                </a:lnTo>
                <a:lnTo>
                  <a:pt x="232003" y="8890"/>
                </a:lnTo>
                <a:lnTo>
                  <a:pt x="232003" y="10160"/>
                </a:lnTo>
                <a:lnTo>
                  <a:pt x="341642" y="10160"/>
                </a:lnTo>
                <a:lnTo>
                  <a:pt x="341642" y="8890"/>
                </a:lnTo>
                <a:lnTo>
                  <a:pt x="342150" y="8890"/>
                </a:lnTo>
                <a:lnTo>
                  <a:pt x="342150" y="381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1522177" y="263880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392176" y="0"/>
                </a:moveTo>
                <a:lnTo>
                  <a:pt x="347586" y="5245"/>
                </a:lnTo>
                <a:lnTo>
                  <a:pt x="340296" y="4864"/>
                </a:lnTo>
                <a:lnTo>
                  <a:pt x="239102" y="44627"/>
                </a:lnTo>
                <a:lnTo>
                  <a:pt x="232562" y="46164"/>
                </a:lnTo>
                <a:lnTo>
                  <a:pt x="226352" y="48387"/>
                </a:lnTo>
                <a:lnTo>
                  <a:pt x="210654" y="52120"/>
                </a:lnTo>
                <a:lnTo>
                  <a:pt x="195313" y="52184"/>
                </a:lnTo>
                <a:lnTo>
                  <a:pt x="180276" y="48907"/>
                </a:lnTo>
                <a:lnTo>
                  <a:pt x="165506" y="42672"/>
                </a:lnTo>
                <a:lnTo>
                  <a:pt x="143586" y="33070"/>
                </a:lnTo>
                <a:lnTo>
                  <a:pt x="121208" y="27419"/>
                </a:lnTo>
                <a:lnTo>
                  <a:pt x="98209" y="26568"/>
                </a:lnTo>
                <a:lnTo>
                  <a:pt x="60617" y="36055"/>
                </a:lnTo>
                <a:lnTo>
                  <a:pt x="20027" y="52184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16967" y="101955"/>
                </a:lnTo>
                <a:lnTo>
                  <a:pt x="62788" y="217043"/>
                </a:lnTo>
                <a:lnTo>
                  <a:pt x="111645" y="340677"/>
                </a:lnTo>
                <a:lnTo>
                  <a:pt x="125488" y="375221"/>
                </a:lnTo>
                <a:lnTo>
                  <a:pt x="177876" y="340639"/>
                </a:lnTo>
                <a:lnTo>
                  <a:pt x="222338" y="311835"/>
                </a:lnTo>
                <a:lnTo>
                  <a:pt x="265887" y="286689"/>
                </a:lnTo>
                <a:lnTo>
                  <a:pt x="304050" y="269646"/>
                </a:lnTo>
                <a:lnTo>
                  <a:pt x="318439" y="268782"/>
                </a:lnTo>
                <a:lnTo>
                  <a:pt x="331470" y="272516"/>
                </a:lnTo>
                <a:lnTo>
                  <a:pt x="343217" y="280720"/>
                </a:lnTo>
                <a:lnTo>
                  <a:pt x="354418" y="289179"/>
                </a:lnTo>
                <a:lnTo>
                  <a:pt x="365963" y="293509"/>
                </a:lnTo>
                <a:lnTo>
                  <a:pt x="378358" y="293662"/>
                </a:lnTo>
                <a:lnTo>
                  <a:pt x="392176" y="289560"/>
                </a:lnTo>
                <a:lnTo>
                  <a:pt x="392176" y="270306"/>
                </a:lnTo>
                <a:lnTo>
                  <a:pt x="391845" y="270306"/>
                </a:lnTo>
                <a:lnTo>
                  <a:pt x="391845" y="268782"/>
                </a:lnTo>
                <a:lnTo>
                  <a:pt x="391934" y="185039"/>
                </a:lnTo>
                <a:lnTo>
                  <a:pt x="392176" y="185026"/>
                </a:lnTo>
                <a:lnTo>
                  <a:pt x="392176" y="138988"/>
                </a:lnTo>
                <a:lnTo>
                  <a:pt x="391477" y="138988"/>
                </a:lnTo>
                <a:lnTo>
                  <a:pt x="391591" y="65735"/>
                </a:lnTo>
                <a:lnTo>
                  <a:pt x="392176" y="65646"/>
                </a:lnTo>
                <a:lnTo>
                  <a:pt x="392176" y="52184"/>
                </a:lnTo>
                <a:lnTo>
                  <a:pt x="392176" y="5245"/>
                </a:lnTo>
                <a:lnTo>
                  <a:pt x="392176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39144" y="307936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4154" y="226250"/>
                </a:moveTo>
                <a:lnTo>
                  <a:pt x="374116" y="200545"/>
                </a:lnTo>
                <a:lnTo>
                  <a:pt x="373824" y="24307"/>
                </a:lnTo>
                <a:lnTo>
                  <a:pt x="373786" y="0"/>
                </a:lnTo>
                <a:lnTo>
                  <a:pt x="355460" y="5651"/>
                </a:lnTo>
                <a:lnTo>
                  <a:pt x="308635" y="16713"/>
                </a:lnTo>
                <a:lnTo>
                  <a:pt x="245541" y="24307"/>
                </a:lnTo>
                <a:lnTo>
                  <a:pt x="178396" y="19570"/>
                </a:lnTo>
                <a:lnTo>
                  <a:pt x="113906" y="17754"/>
                </a:lnTo>
                <a:lnTo>
                  <a:pt x="56654" y="31800"/>
                </a:lnTo>
                <a:lnTo>
                  <a:pt x="15671" y="49314"/>
                </a:lnTo>
                <a:lnTo>
                  <a:pt x="0" y="57899"/>
                </a:lnTo>
                <a:lnTo>
                  <a:pt x="45821" y="172986"/>
                </a:lnTo>
                <a:lnTo>
                  <a:pt x="94691" y="296621"/>
                </a:lnTo>
                <a:lnTo>
                  <a:pt x="108216" y="290385"/>
                </a:lnTo>
                <a:lnTo>
                  <a:pt x="141274" y="273392"/>
                </a:lnTo>
                <a:lnTo>
                  <a:pt x="182499" y="248259"/>
                </a:lnTo>
                <a:lnTo>
                  <a:pt x="220535" y="217551"/>
                </a:lnTo>
                <a:lnTo>
                  <a:pt x="262928" y="200545"/>
                </a:lnTo>
                <a:lnTo>
                  <a:pt x="313690" y="205574"/>
                </a:lnTo>
                <a:lnTo>
                  <a:pt x="356285" y="218770"/>
                </a:lnTo>
                <a:lnTo>
                  <a:pt x="374154" y="2262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690835" y="307428"/>
            <a:ext cx="309880" cy="361950"/>
          </a:xfrm>
          <a:custGeom>
            <a:avLst/>
            <a:gdLst/>
            <a:ahLst/>
            <a:cxnLst/>
            <a:rect l="l" t="t" r="r" b="b"/>
            <a:pathLst>
              <a:path w="309879" h="361950">
                <a:moveTo>
                  <a:pt x="309435" y="278955"/>
                </a:moveTo>
                <a:lnTo>
                  <a:pt x="124345" y="278955"/>
                </a:lnTo>
                <a:lnTo>
                  <a:pt x="110350" y="278523"/>
                </a:lnTo>
                <a:lnTo>
                  <a:pt x="110350" y="82118"/>
                </a:lnTo>
                <a:lnTo>
                  <a:pt x="127457" y="81813"/>
                </a:lnTo>
                <a:lnTo>
                  <a:pt x="308483" y="81813"/>
                </a:lnTo>
                <a:lnTo>
                  <a:pt x="302336" y="68491"/>
                </a:lnTo>
                <a:lnTo>
                  <a:pt x="270217" y="30949"/>
                </a:lnTo>
                <a:lnTo>
                  <a:pt x="229158" y="9347"/>
                </a:lnTo>
                <a:lnTo>
                  <a:pt x="189598" y="1295"/>
                </a:lnTo>
                <a:lnTo>
                  <a:pt x="88861" y="0"/>
                </a:lnTo>
                <a:lnTo>
                  <a:pt x="5930" y="114"/>
                </a:lnTo>
                <a:lnTo>
                  <a:pt x="0" y="508"/>
                </a:lnTo>
                <a:lnTo>
                  <a:pt x="0" y="359321"/>
                </a:lnTo>
                <a:lnTo>
                  <a:pt x="4673" y="361416"/>
                </a:lnTo>
                <a:lnTo>
                  <a:pt x="8928" y="360540"/>
                </a:lnTo>
                <a:lnTo>
                  <a:pt x="158648" y="360540"/>
                </a:lnTo>
                <a:lnTo>
                  <a:pt x="204000" y="357035"/>
                </a:lnTo>
                <a:lnTo>
                  <a:pt x="245478" y="344893"/>
                </a:lnTo>
                <a:lnTo>
                  <a:pt x="288442" y="312254"/>
                </a:lnTo>
                <a:lnTo>
                  <a:pt x="309435" y="278955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8292" y="389239"/>
            <a:ext cx="200451" cy="197135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11234470" y="307936"/>
            <a:ext cx="389255" cy="360045"/>
          </a:xfrm>
          <a:custGeom>
            <a:avLst/>
            <a:gdLst/>
            <a:ahLst/>
            <a:cxnLst/>
            <a:rect l="l" t="t" r="r" b="b"/>
            <a:pathLst>
              <a:path w="389254" h="360045">
                <a:moveTo>
                  <a:pt x="389140" y="359524"/>
                </a:moveTo>
                <a:lnTo>
                  <a:pt x="367499" y="301383"/>
                </a:lnTo>
                <a:lnTo>
                  <a:pt x="347687" y="248170"/>
                </a:lnTo>
                <a:lnTo>
                  <a:pt x="241566" y="248056"/>
                </a:lnTo>
                <a:lnTo>
                  <a:pt x="241173" y="247484"/>
                </a:lnTo>
                <a:lnTo>
                  <a:pt x="241236" y="247218"/>
                </a:lnTo>
                <a:lnTo>
                  <a:pt x="149517" y="247218"/>
                </a:lnTo>
                <a:lnTo>
                  <a:pt x="147510" y="245414"/>
                </a:lnTo>
                <a:lnTo>
                  <a:pt x="164426" y="191782"/>
                </a:lnTo>
                <a:lnTo>
                  <a:pt x="116166" y="156095"/>
                </a:lnTo>
                <a:lnTo>
                  <a:pt x="175895" y="156095"/>
                </a:lnTo>
                <a:lnTo>
                  <a:pt x="195021" y="97815"/>
                </a:lnTo>
                <a:lnTo>
                  <a:pt x="291719" y="97815"/>
                </a:lnTo>
                <a:lnTo>
                  <a:pt x="255308" y="0"/>
                </a:lnTo>
                <a:lnTo>
                  <a:pt x="133692" y="0"/>
                </a:lnTo>
                <a:lnTo>
                  <a:pt x="0" y="359244"/>
                </a:lnTo>
                <a:lnTo>
                  <a:pt x="113195" y="359244"/>
                </a:lnTo>
                <a:lnTo>
                  <a:pt x="126098" y="315290"/>
                </a:lnTo>
                <a:lnTo>
                  <a:pt x="130886" y="301383"/>
                </a:lnTo>
                <a:lnTo>
                  <a:pt x="255498" y="301383"/>
                </a:lnTo>
                <a:lnTo>
                  <a:pt x="260096" y="316547"/>
                </a:lnTo>
                <a:lnTo>
                  <a:pt x="264109" y="331571"/>
                </a:lnTo>
                <a:lnTo>
                  <a:pt x="268541" y="346024"/>
                </a:lnTo>
                <a:lnTo>
                  <a:pt x="274459" y="359524"/>
                </a:lnTo>
                <a:lnTo>
                  <a:pt x="389140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83992" y="405748"/>
            <a:ext cx="197997" cy="150511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97659" y="523251"/>
            <a:ext cx="76560" cy="144668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10967085" y="308127"/>
            <a:ext cx="342265" cy="359410"/>
          </a:xfrm>
          <a:custGeom>
            <a:avLst/>
            <a:gdLst/>
            <a:ahLst/>
            <a:cxnLst/>
            <a:rect l="l" t="t" r="r" b="b"/>
            <a:pathLst>
              <a:path w="342265" h="359409">
                <a:moveTo>
                  <a:pt x="339496" y="125158"/>
                </a:moveTo>
                <a:lnTo>
                  <a:pt x="109245" y="125158"/>
                </a:lnTo>
                <a:lnTo>
                  <a:pt x="109245" y="0"/>
                </a:lnTo>
                <a:lnTo>
                  <a:pt x="25" y="0"/>
                </a:lnTo>
                <a:lnTo>
                  <a:pt x="25" y="18072"/>
                </a:lnTo>
                <a:lnTo>
                  <a:pt x="15201" y="32054"/>
                </a:lnTo>
                <a:lnTo>
                  <a:pt x="28765" y="48145"/>
                </a:lnTo>
                <a:lnTo>
                  <a:pt x="48285" y="82537"/>
                </a:lnTo>
                <a:lnTo>
                  <a:pt x="60083" y="127965"/>
                </a:lnTo>
                <a:lnTo>
                  <a:pt x="65722" y="174574"/>
                </a:lnTo>
                <a:lnTo>
                  <a:pt x="65392" y="193294"/>
                </a:lnTo>
                <a:lnTo>
                  <a:pt x="59893" y="239623"/>
                </a:lnTo>
                <a:lnTo>
                  <a:pt x="48018" y="280111"/>
                </a:lnTo>
                <a:lnTo>
                  <a:pt x="19469" y="322872"/>
                </a:lnTo>
                <a:lnTo>
                  <a:pt x="0" y="340614"/>
                </a:lnTo>
                <a:lnTo>
                  <a:pt x="0" y="359181"/>
                </a:lnTo>
                <a:lnTo>
                  <a:pt x="110109" y="359181"/>
                </a:lnTo>
                <a:lnTo>
                  <a:pt x="110109" y="215125"/>
                </a:lnTo>
                <a:lnTo>
                  <a:pt x="307124" y="215125"/>
                </a:lnTo>
                <a:lnTo>
                  <a:pt x="335661" y="138544"/>
                </a:lnTo>
                <a:lnTo>
                  <a:pt x="338302" y="130403"/>
                </a:lnTo>
                <a:lnTo>
                  <a:pt x="339496" y="125158"/>
                </a:lnTo>
                <a:close/>
              </a:path>
              <a:path w="342265" h="359409">
                <a:moveTo>
                  <a:pt x="341871" y="3022"/>
                </a:moveTo>
                <a:lnTo>
                  <a:pt x="341287" y="3022"/>
                </a:lnTo>
                <a:lnTo>
                  <a:pt x="341287" y="482"/>
                </a:lnTo>
                <a:lnTo>
                  <a:pt x="230162" y="482"/>
                </a:lnTo>
                <a:lnTo>
                  <a:pt x="230162" y="124942"/>
                </a:lnTo>
                <a:lnTo>
                  <a:pt x="339839" y="124942"/>
                </a:lnTo>
                <a:lnTo>
                  <a:pt x="339839" y="122402"/>
                </a:lnTo>
                <a:lnTo>
                  <a:pt x="340728" y="122402"/>
                </a:lnTo>
                <a:lnTo>
                  <a:pt x="340728" y="113512"/>
                </a:lnTo>
                <a:lnTo>
                  <a:pt x="341414" y="113512"/>
                </a:lnTo>
                <a:lnTo>
                  <a:pt x="341414" y="104622"/>
                </a:lnTo>
                <a:lnTo>
                  <a:pt x="341426" y="83032"/>
                </a:lnTo>
                <a:lnTo>
                  <a:pt x="341299" y="83032"/>
                </a:lnTo>
                <a:lnTo>
                  <a:pt x="341299" y="6832"/>
                </a:lnTo>
                <a:lnTo>
                  <a:pt x="341871" y="6832"/>
                </a:lnTo>
                <a:lnTo>
                  <a:pt x="341871" y="3022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32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49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76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56" y="289179"/>
                </a:lnTo>
                <a:lnTo>
                  <a:pt x="365023" y="293509"/>
                </a:lnTo>
                <a:lnTo>
                  <a:pt x="377202" y="293662"/>
                </a:lnTo>
                <a:lnTo>
                  <a:pt x="390753" y="289560"/>
                </a:lnTo>
                <a:lnTo>
                  <a:pt x="390753" y="268782"/>
                </a:lnTo>
                <a:lnTo>
                  <a:pt x="390753" y="243941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76148" y="142240"/>
                </a:lnTo>
                <a:lnTo>
                  <a:pt x="368960" y="143967"/>
                </a:lnTo>
                <a:lnTo>
                  <a:pt x="361962" y="146062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73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75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36715" y="133261"/>
                </a:lnTo>
                <a:lnTo>
                  <a:pt x="100736" y="151892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31"/>
                </a:lnTo>
                <a:lnTo>
                  <a:pt x="87960" y="238823"/>
                </a:lnTo>
                <a:lnTo>
                  <a:pt x="141224" y="203200"/>
                </a:lnTo>
                <a:lnTo>
                  <a:pt x="197827" y="173177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99148" y="194005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1292" y="191858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66090"/>
                </a:lnTo>
                <a:lnTo>
                  <a:pt x="391045" y="154393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98196" y="26568"/>
                </a:lnTo>
                <a:lnTo>
                  <a:pt x="60604" y="36055"/>
                </a:lnTo>
                <a:lnTo>
                  <a:pt x="20015" y="52184"/>
                </a:lnTo>
                <a:lnTo>
                  <a:pt x="13208" y="55422"/>
                </a:lnTo>
                <a:lnTo>
                  <a:pt x="4724" y="56083"/>
                </a:lnTo>
                <a:lnTo>
                  <a:pt x="0" y="62407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36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4294" y="7145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52184"/>
                </a:lnTo>
                <a:lnTo>
                  <a:pt x="391134" y="524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8715362" y="5909298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9" y="7519"/>
                </a:lnTo>
                <a:lnTo>
                  <a:pt x="28030" y="28030"/>
                </a:lnTo>
                <a:lnTo>
                  <a:pt x="7519" y="58449"/>
                </a:lnTo>
                <a:lnTo>
                  <a:pt x="0" y="95699"/>
                </a:lnTo>
                <a:lnTo>
                  <a:pt x="0" y="478489"/>
                </a:lnTo>
                <a:lnTo>
                  <a:pt x="7519" y="515739"/>
                </a:lnTo>
                <a:lnTo>
                  <a:pt x="28030" y="546159"/>
                </a:lnTo>
                <a:lnTo>
                  <a:pt x="58449" y="566668"/>
                </a:lnTo>
                <a:lnTo>
                  <a:pt x="95699" y="574188"/>
                </a:lnTo>
                <a:lnTo>
                  <a:pt x="2286593" y="574188"/>
                </a:lnTo>
                <a:lnTo>
                  <a:pt x="2323843" y="566668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2" y="478489"/>
                </a:lnTo>
                <a:lnTo>
                  <a:pt x="2382292" y="95699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3" y="7519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C97B4-C40C-1D1A-4879-6162AF2D2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3E1F9-A64C-B8CC-CACB-3640F2845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E7B50-6E87-0D01-2D91-7CD4BA481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C0B9-E855-40BE-8C4C-BC2465282373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3E982-C4FB-2B86-89D6-DB97006E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EBA3B-8AED-5C44-856A-7B1EA0B29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20C2-D326-451C-9DA9-0DEDF0162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46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6DD9C-01B8-DB25-8D76-91D928203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F479D-D37F-D5AC-CD0D-01FD21F07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900C0-B331-E4FD-68AB-CDC2CF6C5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C0B9-E855-40BE-8C4C-BC2465282373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7156-BEF5-993A-A5EE-B6D608316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7B995-55B9-6B49-04B2-6AC869D6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20C2-D326-451C-9DA9-0DEDF0162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8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EAEE1-DDF9-0711-D8C7-026899B53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1760D-3A2D-E725-16EB-58AD6BA5A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21F67-2978-0D80-D03B-C9EEB25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C0B9-E855-40BE-8C4C-BC2465282373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3FD71-F184-648C-43BC-673784BFE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2F6E-5606-2093-6CBC-4DFB2B4CF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20C2-D326-451C-9DA9-0DEDF0162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38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C11BA-0624-37A6-1DBD-DFE20B7C8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5C0ED-C458-D15D-934B-2F36A32A0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934C1-DAD7-2803-2132-37B29DE52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0C897-F821-ED7D-C448-6328E80F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C0B9-E855-40BE-8C4C-BC2465282373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04F2A-947E-6899-36F2-66727FD0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12474-D4E8-61E5-B03B-3516EA0D7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20C2-D326-451C-9DA9-0DEDF0162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2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1" y="305155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389140" y="362229"/>
                </a:moveTo>
                <a:lnTo>
                  <a:pt x="367372" y="303491"/>
                </a:lnTo>
                <a:lnTo>
                  <a:pt x="255308" y="0"/>
                </a:lnTo>
                <a:lnTo>
                  <a:pt x="133692" y="0"/>
                </a:lnTo>
                <a:lnTo>
                  <a:pt x="100431" y="90043"/>
                </a:lnTo>
                <a:lnTo>
                  <a:pt x="0" y="358965"/>
                </a:lnTo>
                <a:lnTo>
                  <a:pt x="113195" y="358965"/>
                </a:lnTo>
                <a:lnTo>
                  <a:pt x="121805" y="330009"/>
                </a:lnTo>
                <a:lnTo>
                  <a:pt x="126098" y="316293"/>
                </a:lnTo>
                <a:lnTo>
                  <a:pt x="130886" y="303491"/>
                </a:lnTo>
                <a:lnTo>
                  <a:pt x="255498" y="303491"/>
                </a:lnTo>
                <a:lnTo>
                  <a:pt x="260096" y="318173"/>
                </a:lnTo>
                <a:lnTo>
                  <a:pt x="264109" y="332854"/>
                </a:lnTo>
                <a:lnTo>
                  <a:pt x="268541" y="347548"/>
                </a:lnTo>
                <a:lnTo>
                  <a:pt x="274459" y="362229"/>
                </a:lnTo>
                <a:lnTo>
                  <a:pt x="389140" y="362229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6" y="367154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20"/>
                </a:lnTo>
                <a:lnTo>
                  <a:pt x="117416" y="219276"/>
                </a:lnTo>
                <a:lnTo>
                  <a:pt x="234746" y="204503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05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30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05" y="38912"/>
                </a:lnTo>
                <a:lnTo>
                  <a:pt x="46405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39"/>
                </a:lnTo>
                <a:lnTo>
                  <a:pt x="66141" y="25539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39"/>
                </a:lnTo>
                <a:lnTo>
                  <a:pt x="153492" y="25539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140" y="38608"/>
                </a:lnTo>
                <a:lnTo>
                  <a:pt x="231686" y="49377"/>
                </a:lnTo>
                <a:lnTo>
                  <a:pt x="231368" y="49377"/>
                </a:lnTo>
                <a:lnTo>
                  <a:pt x="205765" y="10172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30" y="58915"/>
                </a:lnTo>
                <a:lnTo>
                  <a:pt x="237451" y="58915"/>
                </a:lnTo>
                <a:lnTo>
                  <a:pt x="237451" y="49377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43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67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3756" y="6045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83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09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61" y="53492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2803" y="53784"/>
                </a:lnTo>
                <a:lnTo>
                  <a:pt x="284403" y="52552"/>
                </a:lnTo>
                <a:lnTo>
                  <a:pt x="286258" y="48564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39"/>
                </a:lnTo>
                <a:lnTo>
                  <a:pt x="304914" y="25539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39"/>
                </a:lnTo>
                <a:lnTo>
                  <a:pt x="371373" y="25539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31584"/>
                </a:lnTo>
                <a:lnTo>
                  <a:pt x="408762" y="25539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39"/>
                </a:lnTo>
                <a:lnTo>
                  <a:pt x="431469" y="25539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62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62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36" y="58915"/>
                </a:lnTo>
                <a:lnTo>
                  <a:pt x="581736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39"/>
                </a:lnTo>
                <a:lnTo>
                  <a:pt x="615670" y="25539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31584"/>
                </a:lnTo>
                <a:lnTo>
                  <a:pt x="653059" y="25539"/>
                </a:lnTo>
                <a:lnTo>
                  <a:pt x="653059" y="838"/>
                </a:lnTo>
                <a:close/>
              </a:path>
              <a:path w="996950" h="60325">
                <a:moveTo>
                  <a:pt x="733717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17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02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72"/>
                </a:lnTo>
                <a:lnTo>
                  <a:pt x="785037" y="6045"/>
                </a:lnTo>
                <a:lnTo>
                  <a:pt x="786180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53784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14" y="838"/>
                </a:lnTo>
                <a:lnTo>
                  <a:pt x="801014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39"/>
                </a:lnTo>
                <a:lnTo>
                  <a:pt x="807783" y="25539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444" y="38608"/>
                </a:lnTo>
                <a:lnTo>
                  <a:pt x="885977" y="49377"/>
                </a:lnTo>
                <a:lnTo>
                  <a:pt x="885659" y="49377"/>
                </a:lnTo>
                <a:lnTo>
                  <a:pt x="860056" y="10172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63" y="58915"/>
                </a:lnTo>
                <a:lnTo>
                  <a:pt x="852563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46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49377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0"/>
                </a:lnTo>
                <a:lnTo>
                  <a:pt x="926985" y="0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3708"/>
                </a:lnTo>
                <a:lnTo>
                  <a:pt x="946442" y="51523"/>
                </a:lnTo>
                <a:lnTo>
                  <a:pt x="941235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7369" y="6045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03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80897" y="29870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7428"/>
            <a:ext cx="308610" cy="361950"/>
          </a:xfrm>
          <a:custGeom>
            <a:avLst/>
            <a:gdLst/>
            <a:ahLst/>
            <a:cxnLst/>
            <a:rect l="l" t="t" r="r" b="b"/>
            <a:pathLst>
              <a:path w="308609" h="361950">
                <a:moveTo>
                  <a:pt x="308013" y="278955"/>
                </a:moveTo>
                <a:lnTo>
                  <a:pt x="122186" y="278955"/>
                </a:lnTo>
                <a:lnTo>
                  <a:pt x="107835" y="278511"/>
                </a:lnTo>
                <a:lnTo>
                  <a:pt x="107835" y="82130"/>
                </a:lnTo>
                <a:lnTo>
                  <a:pt x="125018" y="81813"/>
                </a:lnTo>
                <a:lnTo>
                  <a:pt x="307047" y="81813"/>
                </a:lnTo>
                <a:lnTo>
                  <a:pt x="300913" y="68491"/>
                </a:lnTo>
                <a:lnTo>
                  <a:pt x="268795" y="30949"/>
                </a:lnTo>
                <a:lnTo>
                  <a:pt x="227736" y="9347"/>
                </a:lnTo>
                <a:lnTo>
                  <a:pt x="188175" y="1295"/>
                </a:lnTo>
                <a:lnTo>
                  <a:pt x="87795" y="0"/>
                </a:lnTo>
                <a:lnTo>
                  <a:pt x="5219" y="114"/>
                </a:lnTo>
                <a:lnTo>
                  <a:pt x="0" y="508"/>
                </a:lnTo>
                <a:lnTo>
                  <a:pt x="0" y="359321"/>
                </a:lnTo>
                <a:lnTo>
                  <a:pt x="3276" y="361416"/>
                </a:lnTo>
                <a:lnTo>
                  <a:pt x="8216" y="360540"/>
                </a:lnTo>
                <a:lnTo>
                  <a:pt x="157695" y="360540"/>
                </a:lnTo>
                <a:lnTo>
                  <a:pt x="202755" y="357035"/>
                </a:lnTo>
                <a:lnTo>
                  <a:pt x="244144" y="344893"/>
                </a:lnTo>
                <a:lnTo>
                  <a:pt x="287070" y="312254"/>
                </a:lnTo>
                <a:lnTo>
                  <a:pt x="308013" y="278955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17287" y="389239"/>
            <a:ext cx="201455" cy="19713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98747" y="520532"/>
            <a:ext cx="76661" cy="147386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0966742" y="304799"/>
            <a:ext cx="342265" cy="359410"/>
          </a:xfrm>
          <a:custGeom>
            <a:avLst/>
            <a:gdLst/>
            <a:ahLst/>
            <a:cxnLst/>
            <a:rect l="l" t="t" r="r" b="b"/>
            <a:pathLst>
              <a:path w="342265" h="359409">
                <a:moveTo>
                  <a:pt x="340118" y="127622"/>
                </a:moveTo>
                <a:lnTo>
                  <a:pt x="111099" y="127622"/>
                </a:lnTo>
                <a:lnTo>
                  <a:pt x="111099" y="355"/>
                </a:lnTo>
                <a:lnTo>
                  <a:pt x="0" y="355"/>
                </a:lnTo>
                <a:lnTo>
                  <a:pt x="0" y="21399"/>
                </a:lnTo>
                <a:lnTo>
                  <a:pt x="16002" y="35382"/>
                </a:lnTo>
                <a:lnTo>
                  <a:pt x="29540" y="51460"/>
                </a:lnTo>
                <a:lnTo>
                  <a:pt x="48437" y="85852"/>
                </a:lnTo>
                <a:lnTo>
                  <a:pt x="60286" y="131279"/>
                </a:lnTo>
                <a:lnTo>
                  <a:pt x="65963" y="177901"/>
                </a:lnTo>
                <a:lnTo>
                  <a:pt x="65620" y="196608"/>
                </a:lnTo>
                <a:lnTo>
                  <a:pt x="60032" y="242951"/>
                </a:lnTo>
                <a:lnTo>
                  <a:pt x="48298" y="283438"/>
                </a:lnTo>
                <a:lnTo>
                  <a:pt x="20002" y="326199"/>
                </a:lnTo>
                <a:lnTo>
                  <a:pt x="0" y="343954"/>
                </a:lnTo>
                <a:lnTo>
                  <a:pt x="0" y="359321"/>
                </a:lnTo>
                <a:lnTo>
                  <a:pt x="111099" y="359321"/>
                </a:lnTo>
                <a:lnTo>
                  <a:pt x="111099" y="215734"/>
                </a:lnTo>
                <a:lnTo>
                  <a:pt x="308660" y="215734"/>
                </a:lnTo>
                <a:lnTo>
                  <a:pt x="336130" y="141859"/>
                </a:lnTo>
                <a:lnTo>
                  <a:pt x="338759" y="133731"/>
                </a:lnTo>
                <a:lnTo>
                  <a:pt x="340118" y="127622"/>
                </a:lnTo>
                <a:close/>
              </a:path>
              <a:path w="342265" h="359409">
                <a:moveTo>
                  <a:pt x="341769" y="86360"/>
                </a:moveTo>
                <a:lnTo>
                  <a:pt x="232003" y="86360"/>
                </a:lnTo>
                <a:lnTo>
                  <a:pt x="232003" y="107950"/>
                </a:lnTo>
                <a:lnTo>
                  <a:pt x="232003" y="116840"/>
                </a:lnTo>
                <a:lnTo>
                  <a:pt x="232003" y="125730"/>
                </a:lnTo>
                <a:lnTo>
                  <a:pt x="232003" y="127000"/>
                </a:lnTo>
                <a:lnTo>
                  <a:pt x="340398" y="127000"/>
                </a:lnTo>
                <a:lnTo>
                  <a:pt x="340398" y="125730"/>
                </a:lnTo>
                <a:lnTo>
                  <a:pt x="341109" y="125730"/>
                </a:lnTo>
                <a:lnTo>
                  <a:pt x="341109" y="116840"/>
                </a:lnTo>
                <a:lnTo>
                  <a:pt x="341769" y="116840"/>
                </a:lnTo>
                <a:lnTo>
                  <a:pt x="341769" y="107950"/>
                </a:lnTo>
                <a:lnTo>
                  <a:pt x="341769" y="86360"/>
                </a:lnTo>
                <a:close/>
              </a:path>
              <a:path w="342265" h="359409">
                <a:moveTo>
                  <a:pt x="342150" y="3810"/>
                </a:moveTo>
                <a:lnTo>
                  <a:pt x="341439" y="3810"/>
                </a:lnTo>
                <a:lnTo>
                  <a:pt x="341439" y="0"/>
                </a:lnTo>
                <a:lnTo>
                  <a:pt x="232003" y="0"/>
                </a:lnTo>
                <a:lnTo>
                  <a:pt x="232003" y="3810"/>
                </a:lnTo>
                <a:lnTo>
                  <a:pt x="232003" y="8890"/>
                </a:lnTo>
                <a:lnTo>
                  <a:pt x="232003" y="10160"/>
                </a:lnTo>
                <a:lnTo>
                  <a:pt x="341642" y="10160"/>
                </a:lnTo>
                <a:lnTo>
                  <a:pt x="341642" y="8890"/>
                </a:lnTo>
                <a:lnTo>
                  <a:pt x="342150" y="8890"/>
                </a:lnTo>
                <a:lnTo>
                  <a:pt x="342150" y="381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1522177" y="263880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392176" y="0"/>
                </a:moveTo>
                <a:lnTo>
                  <a:pt x="347586" y="5245"/>
                </a:lnTo>
                <a:lnTo>
                  <a:pt x="340296" y="4864"/>
                </a:lnTo>
                <a:lnTo>
                  <a:pt x="239102" y="44627"/>
                </a:lnTo>
                <a:lnTo>
                  <a:pt x="232562" y="46164"/>
                </a:lnTo>
                <a:lnTo>
                  <a:pt x="226352" y="48387"/>
                </a:lnTo>
                <a:lnTo>
                  <a:pt x="210654" y="52120"/>
                </a:lnTo>
                <a:lnTo>
                  <a:pt x="195313" y="52184"/>
                </a:lnTo>
                <a:lnTo>
                  <a:pt x="180276" y="48907"/>
                </a:lnTo>
                <a:lnTo>
                  <a:pt x="165506" y="42672"/>
                </a:lnTo>
                <a:lnTo>
                  <a:pt x="143586" y="33070"/>
                </a:lnTo>
                <a:lnTo>
                  <a:pt x="121208" y="27419"/>
                </a:lnTo>
                <a:lnTo>
                  <a:pt x="98209" y="26568"/>
                </a:lnTo>
                <a:lnTo>
                  <a:pt x="60617" y="36055"/>
                </a:lnTo>
                <a:lnTo>
                  <a:pt x="20027" y="52184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16967" y="101955"/>
                </a:lnTo>
                <a:lnTo>
                  <a:pt x="62788" y="217043"/>
                </a:lnTo>
                <a:lnTo>
                  <a:pt x="111645" y="340677"/>
                </a:lnTo>
                <a:lnTo>
                  <a:pt x="125488" y="375221"/>
                </a:lnTo>
                <a:lnTo>
                  <a:pt x="177876" y="340639"/>
                </a:lnTo>
                <a:lnTo>
                  <a:pt x="222338" y="311835"/>
                </a:lnTo>
                <a:lnTo>
                  <a:pt x="265887" y="286689"/>
                </a:lnTo>
                <a:lnTo>
                  <a:pt x="304050" y="269646"/>
                </a:lnTo>
                <a:lnTo>
                  <a:pt x="318439" y="268782"/>
                </a:lnTo>
                <a:lnTo>
                  <a:pt x="331470" y="272516"/>
                </a:lnTo>
                <a:lnTo>
                  <a:pt x="343217" y="280720"/>
                </a:lnTo>
                <a:lnTo>
                  <a:pt x="354418" y="289179"/>
                </a:lnTo>
                <a:lnTo>
                  <a:pt x="365963" y="293509"/>
                </a:lnTo>
                <a:lnTo>
                  <a:pt x="378358" y="293662"/>
                </a:lnTo>
                <a:lnTo>
                  <a:pt x="392176" y="289560"/>
                </a:lnTo>
                <a:lnTo>
                  <a:pt x="392176" y="270306"/>
                </a:lnTo>
                <a:lnTo>
                  <a:pt x="391845" y="270306"/>
                </a:lnTo>
                <a:lnTo>
                  <a:pt x="391845" y="268782"/>
                </a:lnTo>
                <a:lnTo>
                  <a:pt x="391934" y="185039"/>
                </a:lnTo>
                <a:lnTo>
                  <a:pt x="392176" y="185026"/>
                </a:lnTo>
                <a:lnTo>
                  <a:pt x="392176" y="138988"/>
                </a:lnTo>
                <a:lnTo>
                  <a:pt x="391477" y="138988"/>
                </a:lnTo>
                <a:lnTo>
                  <a:pt x="391591" y="65735"/>
                </a:lnTo>
                <a:lnTo>
                  <a:pt x="392176" y="65646"/>
                </a:lnTo>
                <a:lnTo>
                  <a:pt x="392176" y="52184"/>
                </a:lnTo>
                <a:lnTo>
                  <a:pt x="392176" y="5245"/>
                </a:lnTo>
                <a:lnTo>
                  <a:pt x="392176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39144" y="307936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4154" y="226250"/>
                </a:moveTo>
                <a:lnTo>
                  <a:pt x="374116" y="200545"/>
                </a:lnTo>
                <a:lnTo>
                  <a:pt x="373824" y="24307"/>
                </a:lnTo>
                <a:lnTo>
                  <a:pt x="373786" y="0"/>
                </a:lnTo>
                <a:lnTo>
                  <a:pt x="355460" y="5651"/>
                </a:lnTo>
                <a:lnTo>
                  <a:pt x="308635" y="16713"/>
                </a:lnTo>
                <a:lnTo>
                  <a:pt x="245541" y="24307"/>
                </a:lnTo>
                <a:lnTo>
                  <a:pt x="178396" y="19570"/>
                </a:lnTo>
                <a:lnTo>
                  <a:pt x="113906" y="17754"/>
                </a:lnTo>
                <a:lnTo>
                  <a:pt x="56654" y="31800"/>
                </a:lnTo>
                <a:lnTo>
                  <a:pt x="15671" y="49314"/>
                </a:lnTo>
                <a:lnTo>
                  <a:pt x="0" y="57899"/>
                </a:lnTo>
                <a:lnTo>
                  <a:pt x="45821" y="172986"/>
                </a:lnTo>
                <a:lnTo>
                  <a:pt x="94691" y="296621"/>
                </a:lnTo>
                <a:lnTo>
                  <a:pt x="108216" y="290385"/>
                </a:lnTo>
                <a:lnTo>
                  <a:pt x="141274" y="273392"/>
                </a:lnTo>
                <a:lnTo>
                  <a:pt x="182499" y="248259"/>
                </a:lnTo>
                <a:lnTo>
                  <a:pt x="220535" y="217551"/>
                </a:lnTo>
                <a:lnTo>
                  <a:pt x="262928" y="200545"/>
                </a:lnTo>
                <a:lnTo>
                  <a:pt x="313690" y="205574"/>
                </a:lnTo>
                <a:lnTo>
                  <a:pt x="356285" y="218770"/>
                </a:lnTo>
                <a:lnTo>
                  <a:pt x="374154" y="2262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690835" y="307428"/>
            <a:ext cx="309880" cy="361950"/>
          </a:xfrm>
          <a:custGeom>
            <a:avLst/>
            <a:gdLst/>
            <a:ahLst/>
            <a:cxnLst/>
            <a:rect l="l" t="t" r="r" b="b"/>
            <a:pathLst>
              <a:path w="309879" h="361950">
                <a:moveTo>
                  <a:pt x="309435" y="278955"/>
                </a:moveTo>
                <a:lnTo>
                  <a:pt x="124345" y="278955"/>
                </a:lnTo>
                <a:lnTo>
                  <a:pt x="110350" y="278523"/>
                </a:lnTo>
                <a:lnTo>
                  <a:pt x="110350" y="82118"/>
                </a:lnTo>
                <a:lnTo>
                  <a:pt x="127457" y="81813"/>
                </a:lnTo>
                <a:lnTo>
                  <a:pt x="308483" y="81813"/>
                </a:lnTo>
                <a:lnTo>
                  <a:pt x="302336" y="68491"/>
                </a:lnTo>
                <a:lnTo>
                  <a:pt x="270217" y="30949"/>
                </a:lnTo>
                <a:lnTo>
                  <a:pt x="229158" y="9347"/>
                </a:lnTo>
                <a:lnTo>
                  <a:pt x="189598" y="1295"/>
                </a:lnTo>
                <a:lnTo>
                  <a:pt x="88861" y="0"/>
                </a:lnTo>
                <a:lnTo>
                  <a:pt x="5930" y="114"/>
                </a:lnTo>
                <a:lnTo>
                  <a:pt x="0" y="508"/>
                </a:lnTo>
                <a:lnTo>
                  <a:pt x="0" y="359321"/>
                </a:lnTo>
                <a:lnTo>
                  <a:pt x="4673" y="361416"/>
                </a:lnTo>
                <a:lnTo>
                  <a:pt x="8928" y="360540"/>
                </a:lnTo>
                <a:lnTo>
                  <a:pt x="158648" y="360540"/>
                </a:lnTo>
                <a:lnTo>
                  <a:pt x="204000" y="357035"/>
                </a:lnTo>
                <a:lnTo>
                  <a:pt x="245478" y="344893"/>
                </a:lnTo>
                <a:lnTo>
                  <a:pt x="288442" y="312254"/>
                </a:lnTo>
                <a:lnTo>
                  <a:pt x="309435" y="278955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818292" y="389239"/>
            <a:ext cx="200451" cy="197135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11234470" y="307936"/>
            <a:ext cx="389255" cy="360045"/>
          </a:xfrm>
          <a:custGeom>
            <a:avLst/>
            <a:gdLst/>
            <a:ahLst/>
            <a:cxnLst/>
            <a:rect l="l" t="t" r="r" b="b"/>
            <a:pathLst>
              <a:path w="389254" h="360045">
                <a:moveTo>
                  <a:pt x="389140" y="359524"/>
                </a:moveTo>
                <a:lnTo>
                  <a:pt x="367499" y="301383"/>
                </a:lnTo>
                <a:lnTo>
                  <a:pt x="347687" y="248170"/>
                </a:lnTo>
                <a:lnTo>
                  <a:pt x="241566" y="248056"/>
                </a:lnTo>
                <a:lnTo>
                  <a:pt x="241173" y="247484"/>
                </a:lnTo>
                <a:lnTo>
                  <a:pt x="241236" y="247218"/>
                </a:lnTo>
                <a:lnTo>
                  <a:pt x="149517" y="247218"/>
                </a:lnTo>
                <a:lnTo>
                  <a:pt x="147510" y="245414"/>
                </a:lnTo>
                <a:lnTo>
                  <a:pt x="164426" y="191782"/>
                </a:lnTo>
                <a:lnTo>
                  <a:pt x="116166" y="156095"/>
                </a:lnTo>
                <a:lnTo>
                  <a:pt x="175895" y="156095"/>
                </a:lnTo>
                <a:lnTo>
                  <a:pt x="195021" y="97815"/>
                </a:lnTo>
                <a:lnTo>
                  <a:pt x="291719" y="97815"/>
                </a:lnTo>
                <a:lnTo>
                  <a:pt x="255308" y="0"/>
                </a:lnTo>
                <a:lnTo>
                  <a:pt x="133692" y="0"/>
                </a:lnTo>
                <a:lnTo>
                  <a:pt x="0" y="359244"/>
                </a:lnTo>
                <a:lnTo>
                  <a:pt x="113195" y="359244"/>
                </a:lnTo>
                <a:lnTo>
                  <a:pt x="126098" y="315290"/>
                </a:lnTo>
                <a:lnTo>
                  <a:pt x="130886" y="301383"/>
                </a:lnTo>
                <a:lnTo>
                  <a:pt x="255498" y="301383"/>
                </a:lnTo>
                <a:lnTo>
                  <a:pt x="260096" y="316547"/>
                </a:lnTo>
                <a:lnTo>
                  <a:pt x="264109" y="331571"/>
                </a:lnTo>
                <a:lnTo>
                  <a:pt x="268541" y="346024"/>
                </a:lnTo>
                <a:lnTo>
                  <a:pt x="274459" y="359524"/>
                </a:lnTo>
                <a:lnTo>
                  <a:pt x="389140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83992" y="405748"/>
            <a:ext cx="197997" cy="150511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197659" y="523251"/>
            <a:ext cx="76560" cy="144668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10967085" y="308127"/>
            <a:ext cx="342265" cy="359410"/>
          </a:xfrm>
          <a:custGeom>
            <a:avLst/>
            <a:gdLst/>
            <a:ahLst/>
            <a:cxnLst/>
            <a:rect l="l" t="t" r="r" b="b"/>
            <a:pathLst>
              <a:path w="342265" h="359409">
                <a:moveTo>
                  <a:pt x="339496" y="125158"/>
                </a:moveTo>
                <a:lnTo>
                  <a:pt x="109245" y="125158"/>
                </a:lnTo>
                <a:lnTo>
                  <a:pt x="109245" y="0"/>
                </a:lnTo>
                <a:lnTo>
                  <a:pt x="25" y="0"/>
                </a:lnTo>
                <a:lnTo>
                  <a:pt x="25" y="18072"/>
                </a:lnTo>
                <a:lnTo>
                  <a:pt x="15201" y="32054"/>
                </a:lnTo>
                <a:lnTo>
                  <a:pt x="28765" y="48145"/>
                </a:lnTo>
                <a:lnTo>
                  <a:pt x="48285" y="82537"/>
                </a:lnTo>
                <a:lnTo>
                  <a:pt x="60083" y="127965"/>
                </a:lnTo>
                <a:lnTo>
                  <a:pt x="65722" y="174574"/>
                </a:lnTo>
                <a:lnTo>
                  <a:pt x="65392" y="193294"/>
                </a:lnTo>
                <a:lnTo>
                  <a:pt x="59893" y="239623"/>
                </a:lnTo>
                <a:lnTo>
                  <a:pt x="48018" y="280111"/>
                </a:lnTo>
                <a:lnTo>
                  <a:pt x="19469" y="322872"/>
                </a:lnTo>
                <a:lnTo>
                  <a:pt x="0" y="340614"/>
                </a:lnTo>
                <a:lnTo>
                  <a:pt x="0" y="359181"/>
                </a:lnTo>
                <a:lnTo>
                  <a:pt x="110109" y="359181"/>
                </a:lnTo>
                <a:lnTo>
                  <a:pt x="110109" y="215125"/>
                </a:lnTo>
                <a:lnTo>
                  <a:pt x="307124" y="215125"/>
                </a:lnTo>
                <a:lnTo>
                  <a:pt x="335661" y="138544"/>
                </a:lnTo>
                <a:lnTo>
                  <a:pt x="338302" y="130403"/>
                </a:lnTo>
                <a:lnTo>
                  <a:pt x="339496" y="125158"/>
                </a:lnTo>
                <a:close/>
              </a:path>
              <a:path w="342265" h="359409">
                <a:moveTo>
                  <a:pt x="341871" y="3022"/>
                </a:moveTo>
                <a:lnTo>
                  <a:pt x="341287" y="3022"/>
                </a:lnTo>
                <a:lnTo>
                  <a:pt x="341287" y="482"/>
                </a:lnTo>
                <a:lnTo>
                  <a:pt x="230162" y="482"/>
                </a:lnTo>
                <a:lnTo>
                  <a:pt x="230162" y="124942"/>
                </a:lnTo>
                <a:lnTo>
                  <a:pt x="339839" y="124942"/>
                </a:lnTo>
                <a:lnTo>
                  <a:pt x="339839" y="122402"/>
                </a:lnTo>
                <a:lnTo>
                  <a:pt x="340728" y="122402"/>
                </a:lnTo>
                <a:lnTo>
                  <a:pt x="340728" y="113512"/>
                </a:lnTo>
                <a:lnTo>
                  <a:pt x="341414" y="113512"/>
                </a:lnTo>
                <a:lnTo>
                  <a:pt x="341414" y="104622"/>
                </a:lnTo>
                <a:lnTo>
                  <a:pt x="341426" y="83032"/>
                </a:lnTo>
                <a:lnTo>
                  <a:pt x="341299" y="83032"/>
                </a:lnTo>
                <a:lnTo>
                  <a:pt x="341299" y="6832"/>
                </a:lnTo>
                <a:lnTo>
                  <a:pt x="341871" y="6832"/>
                </a:lnTo>
                <a:lnTo>
                  <a:pt x="341871" y="3022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32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49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76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56" y="289179"/>
                </a:lnTo>
                <a:lnTo>
                  <a:pt x="365023" y="293509"/>
                </a:lnTo>
                <a:lnTo>
                  <a:pt x="377202" y="293662"/>
                </a:lnTo>
                <a:lnTo>
                  <a:pt x="390753" y="289560"/>
                </a:lnTo>
                <a:lnTo>
                  <a:pt x="390753" y="268782"/>
                </a:lnTo>
                <a:lnTo>
                  <a:pt x="390753" y="243941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76148" y="142240"/>
                </a:lnTo>
                <a:lnTo>
                  <a:pt x="368960" y="143967"/>
                </a:lnTo>
                <a:lnTo>
                  <a:pt x="361962" y="146062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73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75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36715" y="133261"/>
                </a:lnTo>
                <a:lnTo>
                  <a:pt x="100736" y="151892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31"/>
                </a:lnTo>
                <a:lnTo>
                  <a:pt x="87960" y="238823"/>
                </a:lnTo>
                <a:lnTo>
                  <a:pt x="141224" y="203200"/>
                </a:lnTo>
                <a:lnTo>
                  <a:pt x="197827" y="173177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99148" y="194005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1292" y="191858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66090"/>
                </a:lnTo>
                <a:lnTo>
                  <a:pt x="391045" y="154393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98196" y="26568"/>
                </a:lnTo>
                <a:lnTo>
                  <a:pt x="60604" y="36055"/>
                </a:lnTo>
                <a:lnTo>
                  <a:pt x="20015" y="52184"/>
                </a:lnTo>
                <a:lnTo>
                  <a:pt x="13208" y="55422"/>
                </a:lnTo>
                <a:lnTo>
                  <a:pt x="4724" y="56083"/>
                </a:lnTo>
                <a:lnTo>
                  <a:pt x="0" y="62407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36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4294" y="7145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52184"/>
                </a:lnTo>
                <a:lnTo>
                  <a:pt x="391134" y="524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9145" y="941323"/>
            <a:ext cx="11713708" cy="1120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75187" y="1398523"/>
            <a:ext cx="7179945" cy="3147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43972" y="6584026"/>
            <a:ext cx="181737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27610" y="6554936"/>
            <a:ext cx="24447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56222E-D47B-EDCB-7E0A-56E98A91C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905B2-5FC6-9357-CC83-ED53786A7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D4EEF-B834-FCC8-BC8E-03A449901C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C0B9-E855-40BE-8C4C-BC2465282373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75707-E17D-4D3A-396E-CF698FD62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D7CED-47CE-7DD1-9D11-C0EFFD08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E20C2-D326-451C-9DA9-0DEDF0162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7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2568" y="5906828"/>
            <a:ext cx="2088514" cy="51879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600" spc="-75" dirty="0">
                <a:solidFill>
                  <a:srgbClr val="D9D9D9"/>
                </a:solidFill>
                <a:latin typeface="Arial Black"/>
                <a:cs typeface="Arial Black"/>
              </a:rPr>
              <a:t>T</a:t>
            </a:r>
            <a:r>
              <a:rPr sz="1600" spc="-10" dirty="0">
                <a:solidFill>
                  <a:srgbClr val="D9D9D9"/>
                </a:solidFill>
                <a:latin typeface="Arial Black"/>
                <a:cs typeface="Arial Black"/>
              </a:rPr>
              <a:t>CC</a:t>
            </a:r>
            <a:r>
              <a:rPr sz="1600" dirty="0">
                <a:solidFill>
                  <a:srgbClr val="D9D9D9"/>
                </a:solidFill>
                <a:latin typeface="Arial Black"/>
                <a:cs typeface="Arial Black"/>
              </a:rPr>
              <a:t>C</a:t>
            </a:r>
            <a:r>
              <a:rPr sz="1600" spc="-2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D9D9D9"/>
                </a:solidFill>
                <a:latin typeface="Arial MT"/>
                <a:cs typeface="Arial MT"/>
              </a:rPr>
              <a:t>T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I</a:t>
            </a:r>
            <a:r>
              <a:rPr sz="1600" spc="-10" dirty="0">
                <a:solidFill>
                  <a:srgbClr val="D9D9D9"/>
                </a:solidFill>
                <a:latin typeface="Arial MT"/>
                <a:cs typeface="Arial MT"/>
              </a:rPr>
              <a:t>E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R</a:t>
            </a:r>
            <a:r>
              <a:rPr sz="1600" spc="-10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0996" y="5909298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8" y="7519"/>
                </a:lnTo>
                <a:lnTo>
                  <a:pt x="28029" y="28030"/>
                </a:lnTo>
                <a:lnTo>
                  <a:pt x="7519" y="58449"/>
                </a:lnTo>
                <a:lnTo>
                  <a:pt x="0" y="95699"/>
                </a:lnTo>
                <a:lnTo>
                  <a:pt x="0" y="478489"/>
                </a:lnTo>
                <a:lnTo>
                  <a:pt x="7519" y="515739"/>
                </a:lnTo>
                <a:lnTo>
                  <a:pt x="28029" y="546159"/>
                </a:lnTo>
                <a:lnTo>
                  <a:pt x="58448" y="566668"/>
                </a:lnTo>
                <a:lnTo>
                  <a:pt x="95699" y="574188"/>
                </a:lnTo>
                <a:lnTo>
                  <a:pt x="2286593" y="574188"/>
                </a:lnTo>
                <a:lnTo>
                  <a:pt x="2323843" y="566668"/>
                </a:lnTo>
                <a:lnTo>
                  <a:pt x="2354262" y="546159"/>
                </a:lnTo>
                <a:lnTo>
                  <a:pt x="2374773" y="515739"/>
                </a:lnTo>
                <a:lnTo>
                  <a:pt x="2382294" y="478489"/>
                </a:lnTo>
                <a:lnTo>
                  <a:pt x="2382294" y="95699"/>
                </a:lnTo>
                <a:lnTo>
                  <a:pt x="2374773" y="58449"/>
                </a:lnTo>
                <a:lnTo>
                  <a:pt x="2354262" y="28030"/>
                </a:lnTo>
                <a:lnTo>
                  <a:pt x="2323843" y="7519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8554" y="5906828"/>
            <a:ext cx="1528445" cy="51879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600" spc="-2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6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6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8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9116" y="5909298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19"/>
                </a:lnTo>
                <a:lnTo>
                  <a:pt x="28030" y="28030"/>
                </a:lnTo>
                <a:lnTo>
                  <a:pt x="7519" y="58449"/>
                </a:lnTo>
                <a:lnTo>
                  <a:pt x="0" y="95699"/>
                </a:lnTo>
                <a:lnTo>
                  <a:pt x="0" y="478489"/>
                </a:lnTo>
                <a:lnTo>
                  <a:pt x="7519" y="515739"/>
                </a:lnTo>
                <a:lnTo>
                  <a:pt x="28030" y="546159"/>
                </a:lnTo>
                <a:lnTo>
                  <a:pt x="58449" y="566668"/>
                </a:lnTo>
                <a:lnTo>
                  <a:pt x="95700" y="574188"/>
                </a:lnTo>
                <a:lnTo>
                  <a:pt x="2286593" y="574188"/>
                </a:lnTo>
                <a:lnTo>
                  <a:pt x="2323843" y="566668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2" y="478489"/>
                </a:lnTo>
                <a:lnTo>
                  <a:pt x="2382292" y="95699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3" y="7519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19830" y="5906828"/>
            <a:ext cx="1322070" cy="51879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600" spc="-7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1600" spc="-10" dirty="0">
                <a:solidFill>
                  <a:srgbClr val="FFFFFF"/>
                </a:solidFill>
                <a:latin typeface="Arial Black"/>
                <a:cs typeface="Arial Black"/>
              </a:rPr>
              <a:t>CC</a:t>
            </a:r>
            <a:r>
              <a:rPr sz="1600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1600" spc="-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6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0955">
              <a:lnSpc>
                <a:spcPct val="100000"/>
              </a:lnSpc>
              <a:spcBef>
                <a:spcPts val="180"/>
              </a:spcBef>
            </a:pPr>
            <a:r>
              <a:rPr sz="1300" spc="-1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omba</a:t>
            </a: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3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300" spc="-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fe</a:t>
            </a:r>
            <a:r>
              <a:rPr sz="1300" spc="-1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300" spc="-10" dirty="0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7239" y="5909298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7" y="7519"/>
                </a:lnTo>
                <a:lnTo>
                  <a:pt x="28028" y="28030"/>
                </a:lnTo>
                <a:lnTo>
                  <a:pt x="7519" y="58449"/>
                </a:lnTo>
                <a:lnTo>
                  <a:pt x="0" y="95699"/>
                </a:lnTo>
                <a:lnTo>
                  <a:pt x="0" y="478489"/>
                </a:lnTo>
                <a:lnTo>
                  <a:pt x="7519" y="515739"/>
                </a:lnTo>
                <a:lnTo>
                  <a:pt x="28028" y="546159"/>
                </a:lnTo>
                <a:lnTo>
                  <a:pt x="58447" y="566668"/>
                </a:lnTo>
                <a:lnTo>
                  <a:pt x="95699" y="574188"/>
                </a:lnTo>
                <a:lnTo>
                  <a:pt x="2286593" y="574188"/>
                </a:lnTo>
                <a:lnTo>
                  <a:pt x="2323843" y="566668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2" y="478489"/>
                </a:lnTo>
                <a:lnTo>
                  <a:pt x="2382292" y="95699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3" y="7519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404774" y="5906828"/>
            <a:ext cx="1887855" cy="51879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20"/>
              </a:spcBef>
            </a:pPr>
            <a:r>
              <a:rPr sz="1600" spc="-75" dirty="0">
                <a:solidFill>
                  <a:srgbClr val="D9D9D9"/>
                </a:solidFill>
                <a:latin typeface="Arial Black"/>
                <a:cs typeface="Arial Black"/>
              </a:rPr>
              <a:t>T</a:t>
            </a:r>
            <a:r>
              <a:rPr sz="1600" spc="-10" dirty="0">
                <a:solidFill>
                  <a:srgbClr val="D9D9D9"/>
                </a:solidFill>
                <a:latin typeface="Arial Black"/>
                <a:cs typeface="Arial Black"/>
              </a:rPr>
              <a:t>CC</a:t>
            </a:r>
            <a:r>
              <a:rPr sz="1600" dirty="0">
                <a:solidFill>
                  <a:srgbClr val="D9D9D9"/>
                </a:solidFill>
                <a:latin typeface="Arial Black"/>
                <a:cs typeface="Arial Black"/>
              </a:rPr>
              <a:t>C</a:t>
            </a:r>
            <a:r>
              <a:rPr sz="1600" spc="-2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D9D9D9"/>
                </a:solidFill>
                <a:latin typeface="Arial MT"/>
                <a:cs typeface="Arial MT"/>
              </a:rPr>
              <a:t>T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I</a:t>
            </a:r>
            <a:r>
              <a:rPr sz="1600" spc="-10" dirty="0">
                <a:solidFill>
                  <a:srgbClr val="D9D9D9"/>
                </a:solidFill>
                <a:latin typeface="Arial MT"/>
                <a:cs typeface="Arial MT"/>
              </a:rPr>
              <a:t>E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R</a:t>
            </a:r>
            <a:r>
              <a:rPr sz="1600" spc="-10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5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7384" y="4214876"/>
            <a:ext cx="9192895" cy="107124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3910"/>
              </a:lnSpc>
              <a:spcBef>
                <a:spcPts val="570"/>
              </a:spcBef>
            </a:pPr>
            <a:r>
              <a:rPr sz="3600" b="1" spc="-5" dirty="0">
                <a:latin typeface="Arial"/>
                <a:cs typeface="Arial"/>
              </a:rPr>
              <a:t>M</a:t>
            </a:r>
            <a:r>
              <a:rPr sz="3600" b="1" spc="-10" dirty="0">
                <a:latin typeface="Arial"/>
                <a:cs typeface="Arial"/>
              </a:rPr>
              <a:t>O</a:t>
            </a:r>
            <a:r>
              <a:rPr sz="3600" b="1" spc="-5" dirty="0">
                <a:latin typeface="Arial"/>
                <a:cs typeface="Arial"/>
              </a:rPr>
              <a:t>DUL</a:t>
            </a:r>
            <a:r>
              <a:rPr sz="3600" b="1" dirty="0">
                <a:latin typeface="Arial"/>
                <a:cs typeface="Arial"/>
              </a:rPr>
              <a:t>E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08</a:t>
            </a:r>
            <a:r>
              <a:rPr sz="3600" b="1" dirty="0">
                <a:latin typeface="Arial"/>
                <a:cs typeface="Arial"/>
              </a:rPr>
              <a:t>:</a:t>
            </a:r>
            <a:r>
              <a:rPr sz="3600" b="1" spc="-5" dirty="0">
                <a:latin typeface="Arial"/>
                <a:cs typeface="Arial"/>
              </a:rPr>
              <a:t> </a:t>
            </a:r>
            <a:r>
              <a:rPr sz="3600" b="1" spc="-30" dirty="0">
                <a:latin typeface="Arial"/>
                <a:cs typeface="Arial"/>
              </a:rPr>
              <a:t>R</a:t>
            </a:r>
            <a:r>
              <a:rPr sz="3600" b="1" spc="-35" dirty="0">
                <a:latin typeface="Arial"/>
                <a:cs typeface="Arial"/>
              </a:rPr>
              <a:t>ESPI</a:t>
            </a:r>
            <a:r>
              <a:rPr sz="3600" b="1" spc="-30" dirty="0">
                <a:latin typeface="Arial"/>
                <a:cs typeface="Arial"/>
              </a:rPr>
              <a:t>R</a:t>
            </a:r>
            <a:r>
              <a:rPr sz="3600" b="1" spc="-300" dirty="0">
                <a:latin typeface="Arial"/>
                <a:cs typeface="Arial"/>
              </a:rPr>
              <a:t>A</a:t>
            </a:r>
            <a:r>
              <a:rPr sz="3600" b="1" spc="-30" dirty="0">
                <a:latin typeface="Arial"/>
                <a:cs typeface="Arial"/>
              </a:rPr>
              <a:t>T</a:t>
            </a:r>
            <a:r>
              <a:rPr sz="3600" b="1" spc="-35" dirty="0">
                <a:latin typeface="Arial"/>
                <a:cs typeface="Arial"/>
              </a:rPr>
              <a:t>IO</a:t>
            </a:r>
            <a:r>
              <a:rPr sz="3600" b="1" dirty="0">
                <a:latin typeface="Arial"/>
                <a:cs typeface="Arial"/>
              </a:rPr>
              <a:t>N</a:t>
            </a:r>
            <a:r>
              <a:rPr sz="3600" b="1" spc="-32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A</a:t>
            </a:r>
            <a:r>
              <a:rPr sz="3600" b="1" spc="-10" dirty="0">
                <a:latin typeface="Arial"/>
                <a:cs typeface="Arial"/>
              </a:rPr>
              <a:t>SSESS</a:t>
            </a:r>
            <a:r>
              <a:rPr sz="3600" b="1" spc="-5" dirty="0">
                <a:latin typeface="Arial"/>
                <a:cs typeface="Arial"/>
              </a:rPr>
              <a:t>M</a:t>
            </a:r>
            <a:r>
              <a:rPr sz="3600" b="1" spc="-10" dirty="0">
                <a:latin typeface="Arial"/>
                <a:cs typeface="Arial"/>
              </a:rPr>
              <a:t>ENT  AND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MANAGEMENT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14779" y="374396"/>
            <a:ext cx="83413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767171"/>
                </a:solidFill>
              </a:rPr>
              <a:t>R</a:t>
            </a:r>
            <a:r>
              <a:rPr sz="2400" spc="-25" dirty="0">
                <a:solidFill>
                  <a:srgbClr val="767171"/>
                </a:solidFill>
              </a:rPr>
              <a:t>ESPI</a:t>
            </a:r>
            <a:r>
              <a:rPr sz="2400" spc="-20" dirty="0">
                <a:solidFill>
                  <a:srgbClr val="767171"/>
                </a:solidFill>
              </a:rPr>
              <a:t>RA</a:t>
            </a:r>
            <a:r>
              <a:rPr sz="2400" spc="-30" dirty="0">
                <a:solidFill>
                  <a:srgbClr val="767171"/>
                </a:solidFill>
              </a:rPr>
              <a:t>T</a:t>
            </a:r>
            <a:r>
              <a:rPr sz="2400" spc="-25" dirty="0">
                <a:solidFill>
                  <a:srgbClr val="767171"/>
                </a:solidFill>
              </a:rPr>
              <a:t>IO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4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ASSESSMENT</a:t>
            </a:r>
            <a:r>
              <a:rPr sz="2400" spc="-1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AND</a:t>
            </a:r>
            <a:r>
              <a:rPr sz="2400" spc="-5" dirty="0">
                <a:solidFill>
                  <a:srgbClr val="767171"/>
                </a:solidFill>
              </a:rPr>
              <a:t> M</a:t>
            </a:r>
            <a:r>
              <a:rPr sz="2400" dirty="0">
                <a:solidFill>
                  <a:srgbClr val="767171"/>
                </a:solidFill>
              </a:rPr>
              <a:t>ANA</a:t>
            </a:r>
            <a:r>
              <a:rPr sz="2400" spc="-10" dirty="0">
                <a:solidFill>
                  <a:srgbClr val="767171"/>
                </a:solidFill>
              </a:rPr>
              <a:t>GE</a:t>
            </a:r>
            <a:r>
              <a:rPr sz="2400" spc="-5" dirty="0">
                <a:solidFill>
                  <a:srgbClr val="767171"/>
                </a:solidFill>
              </a:rPr>
              <a:t>M</a:t>
            </a:r>
            <a:r>
              <a:rPr sz="2400" spc="-10" dirty="0">
                <a:solidFill>
                  <a:srgbClr val="767171"/>
                </a:solidFill>
              </a:rPr>
              <a:t>E</a:t>
            </a:r>
            <a:r>
              <a:rPr sz="2400" dirty="0">
                <a:solidFill>
                  <a:srgbClr val="767171"/>
                </a:solidFill>
              </a:rPr>
              <a:t>NT</a:t>
            </a:r>
            <a:r>
              <a:rPr sz="2400" spc="-20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I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204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TFC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3532121" y="935228"/>
            <a:ext cx="51885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Arial"/>
                <a:cs typeface="Arial"/>
              </a:rPr>
              <a:t>VENTED</a:t>
            </a:r>
            <a:r>
              <a:rPr sz="3600" b="1" spc="-40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CHEST</a:t>
            </a:r>
            <a:r>
              <a:rPr sz="3600" b="1" spc="-110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SEALS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52144"/>
            <a:ext cx="5974080" cy="5706110"/>
            <a:chOff x="0" y="1152144"/>
            <a:chExt cx="5974080" cy="570611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52144"/>
              <a:ext cx="3736848" cy="40355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1576" y="2822448"/>
              <a:ext cx="4032504" cy="403555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590540" y="2343403"/>
            <a:ext cx="5833110" cy="189992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98450" marR="722630" indent="-285750">
              <a:lnSpc>
                <a:spcPts val="2110"/>
              </a:lnSpc>
              <a:spcBef>
                <a:spcPts val="210"/>
              </a:spcBef>
              <a:buClr>
                <a:srgbClr val="D93C44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spc="-45" dirty="0">
                <a:latin typeface="Arial MT"/>
                <a:cs typeface="Arial MT"/>
              </a:rPr>
              <a:t>Vented </a:t>
            </a:r>
            <a:r>
              <a:rPr sz="1800" spc="-5" dirty="0">
                <a:latin typeface="Arial MT"/>
                <a:cs typeface="Arial MT"/>
              </a:rPr>
              <a:t>chest seals </a:t>
            </a:r>
            <a:r>
              <a:rPr sz="1800" spc="-10" dirty="0">
                <a:latin typeface="Arial MT"/>
                <a:cs typeface="Arial MT"/>
              </a:rPr>
              <a:t>are </a:t>
            </a:r>
            <a:r>
              <a:rPr sz="1800" spc="-5" dirty="0">
                <a:latin typeface="Arial MT"/>
                <a:cs typeface="Arial MT"/>
              </a:rPr>
              <a:t>for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treating penetrating </a:t>
            </a:r>
            <a:r>
              <a:rPr sz="1800" b="1" spc="-4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wounds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the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chest</a:t>
            </a:r>
            <a:endParaRPr sz="1800">
              <a:latin typeface="Arial MT"/>
              <a:cs typeface="Arial MT"/>
            </a:endParaRPr>
          </a:p>
          <a:p>
            <a:pPr marL="298450" marR="42545" indent="-285750">
              <a:lnSpc>
                <a:spcPts val="2110"/>
              </a:lnSpc>
              <a:spcBef>
                <a:spcPts val="1085"/>
              </a:spcBef>
              <a:buClr>
                <a:srgbClr val="D93C44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spc="-45" dirty="0">
                <a:latin typeface="Arial MT"/>
                <a:cs typeface="Arial MT"/>
              </a:rPr>
              <a:t>Vented </a:t>
            </a:r>
            <a:r>
              <a:rPr sz="1800" spc="-5" dirty="0">
                <a:latin typeface="Arial MT"/>
                <a:cs typeface="Arial MT"/>
              </a:rPr>
              <a:t>chest seals </a:t>
            </a:r>
            <a:r>
              <a:rPr sz="1800" spc="-10" dirty="0">
                <a:latin typeface="Arial MT"/>
                <a:cs typeface="Arial MT"/>
              </a:rPr>
              <a:t>allow air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b="1" spc="-10" dirty="0">
                <a:latin typeface="Arial"/>
                <a:cs typeface="Arial"/>
              </a:rPr>
              <a:t>escape </a:t>
            </a:r>
            <a:r>
              <a:rPr sz="1800" spc="-10" dirty="0">
                <a:latin typeface="Arial MT"/>
                <a:cs typeface="Arial MT"/>
              </a:rPr>
              <a:t>out </a:t>
            </a:r>
            <a:r>
              <a:rPr sz="1800" spc="-5" dirty="0">
                <a:latin typeface="Arial MT"/>
                <a:cs typeface="Arial MT"/>
              </a:rPr>
              <a:t>of </a:t>
            </a:r>
            <a:r>
              <a:rPr sz="1800" spc="-10" dirty="0">
                <a:latin typeface="Arial MT"/>
                <a:cs typeface="Arial MT"/>
              </a:rPr>
              <a:t>the chest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while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nonvented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chest seals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do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not</a:t>
            </a:r>
            <a:endParaRPr sz="1800">
              <a:latin typeface="Arial"/>
              <a:cs typeface="Arial"/>
            </a:endParaRPr>
          </a:p>
          <a:p>
            <a:pPr marL="298450" marR="5080" indent="-285750">
              <a:lnSpc>
                <a:spcPct val="101099"/>
              </a:lnSpc>
              <a:spcBef>
                <a:spcPts val="755"/>
              </a:spcBef>
              <a:buClr>
                <a:srgbClr val="D93C44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10" dirty="0">
                <a:latin typeface="Arial MT"/>
                <a:cs typeface="Arial MT"/>
              </a:rPr>
              <a:t>injured lung </a:t>
            </a:r>
            <a:r>
              <a:rPr sz="1800" spc="-5" dirty="0">
                <a:latin typeface="Arial MT"/>
                <a:cs typeface="Arial MT"/>
              </a:rPr>
              <a:t>will </a:t>
            </a:r>
            <a:r>
              <a:rPr sz="1800" spc="-10" dirty="0">
                <a:latin typeface="Arial MT"/>
                <a:cs typeface="Arial MT"/>
              </a:rPr>
              <a:t>remain partially collapsed, </a:t>
            </a:r>
            <a:r>
              <a:rPr sz="1800" b="1" dirty="0">
                <a:latin typeface="Arial"/>
                <a:cs typeface="Arial"/>
              </a:rPr>
              <a:t>but the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mechanics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 </a:t>
            </a:r>
            <a:r>
              <a:rPr sz="1800" b="1" spc="-10" dirty="0">
                <a:latin typeface="Arial"/>
                <a:cs typeface="Arial"/>
              </a:rPr>
              <a:t>respiration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will</a:t>
            </a:r>
            <a:r>
              <a:rPr sz="1800" b="1" spc="-5" dirty="0">
                <a:latin typeface="Arial"/>
                <a:cs typeface="Arial"/>
              </a:rPr>
              <a:t> be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better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76995" y="2403497"/>
            <a:ext cx="116839" cy="1830070"/>
            <a:chOff x="5576995" y="2403497"/>
            <a:chExt cx="116839" cy="1830070"/>
          </a:xfrm>
        </p:grpSpPr>
        <p:sp>
          <p:nvSpPr>
            <p:cNvPr id="10" name="object 10"/>
            <p:cNvSpPr/>
            <p:nvPr/>
          </p:nvSpPr>
          <p:spPr>
            <a:xfrm>
              <a:off x="5636473" y="2403497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h="441325">
                  <a:moveTo>
                    <a:pt x="0" y="4413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36473" y="3792019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h="441325">
                  <a:moveTo>
                    <a:pt x="0" y="4413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34145" y="3108866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h="441325">
                  <a:moveTo>
                    <a:pt x="0" y="4413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90835" y="783220"/>
            <a:ext cx="996758" cy="597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3878"/>
            <a:ext cx="1223519" cy="4049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2899" y="5483039"/>
            <a:ext cx="7798434" cy="1302385"/>
          </a:xfrm>
          <a:custGeom>
            <a:avLst/>
            <a:gdLst/>
            <a:ahLst/>
            <a:cxnLst/>
            <a:rect l="l" t="t" r="r" b="b"/>
            <a:pathLst>
              <a:path w="7798434" h="1302384">
                <a:moveTo>
                  <a:pt x="7648420" y="0"/>
                </a:moveTo>
                <a:lnTo>
                  <a:pt x="149459" y="0"/>
                </a:lnTo>
                <a:lnTo>
                  <a:pt x="102217" y="7618"/>
                </a:lnTo>
                <a:lnTo>
                  <a:pt x="61189" y="28835"/>
                </a:lnTo>
                <a:lnTo>
                  <a:pt x="28837" y="61189"/>
                </a:lnTo>
                <a:lnTo>
                  <a:pt x="7618" y="102217"/>
                </a:lnTo>
                <a:lnTo>
                  <a:pt x="0" y="149457"/>
                </a:lnTo>
                <a:lnTo>
                  <a:pt x="0" y="1152348"/>
                </a:lnTo>
                <a:lnTo>
                  <a:pt x="7618" y="1199588"/>
                </a:lnTo>
                <a:lnTo>
                  <a:pt x="28837" y="1240617"/>
                </a:lnTo>
                <a:lnTo>
                  <a:pt x="61189" y="1272971"/>
                </a:lnTo>
                <a:lnTo>
                  <a:pt x="102217" y="1294188"/>
                </a:lnTo>
                <a:lnTo>
                  <a:pt x="149459" y="1301808"/>
                </a:lnTo>
                <a:lnTo>
                  <a:pt x="7648420" y="1301808"/>
                </a:lnTo>
                <a:lnTo>
                  <a:pt x="7695660" y="1294188"/>
                </a:lnTo>
                <a:lnTo>
                  <a:pt x="7736688" y="1272971"/>
                </a:lnTo>
                <a:lnTo>
                  <a:pt x="7769042" y="1240617"/>
                </a:lnTo>
                <a:lnTo>
                  <a:pt x="7790260" y="1199588"/>
                </a:lnTo>
                <a:lnTo>
                  <a:pt x="7797880" y="1152348"/>
                </a:lnTo>
                <a:lnTo>
                  <a:pt x="7797880" y="149457"/>
                </a:lnTo>
                <a:lnTo>
                  <a:pt x="7790260" y="102217"/>
                </a:lnTo>
                <a:lnTo>
                  <a:pt x="7769042" y="61189"/>
                </a:lnTo>
                <a:lnTo>
                  <a:pt x="7736688" y="28835"/>
                </a:lnTo>
                <a:lnTo>
                  <a:pt x="7695660" y="7618"/>
                </a:lnTo>
                <a:lnTo>
                  <a:pt x="7648420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69127" y="782828"/>
            <a:ext cx="92849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00000"/>
                </a:solidFill>
              </a:rPr>
              <a:t>VENTED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spc="-5" dirty="0"/>
              <a:t>AND </a:t>
            </a:r>
            <a:r>
              <a:rPr spc="-10" dirty="0">
                <a:solidFill>
                  <a:srgbClr val="000000"/>
                </a:solidFill>
              </a:rPr>
              <a:t>NONVENTED</a:t>
            </a:r>
            <a:r>
              <a:rPr spc="-1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CHEST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SEALS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14904" y="237235"/>
            <a:ext cx="8296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ESPI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195" dirty="0">
                <a:solidFill>
                  <a:srgbClr val="767171"/>
                </a:solidFill>
                <a:latin typeface="Arial"/>
                <a:cs typeface="Arial"/>
              </a:rPr>
              <a:t>A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TIO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1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400" b="1" spc="-10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 M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ANA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GE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M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NT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204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91856" y="1807464"/>
            <a:ext cx="3416807" cy="328269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96841" y="1761235"/>
            <a:ext cx="7112634" cy="32594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sz="1800" spc="-10" dirty="0">
                <a:latin typeface="Arial MT"/>
                <a:cs typeface="Arial MT"/>
              </a:rPr>
              <a:t>Recommended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treatment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open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b="1" spc="-10" dirty="0">
                <a:latin typeface="Arial"/>
                <a:cs typeface="Arial"/>
              </a:rPr>
              <a:t>sucking </a:t>
            </a:r>
            <a:r>
              <a:rPr sz="1800" spc="-5" dirty="0">
                <a:latin typeface="Arial MT"/>
                <a:cs typeface="Arial MT"/>
              </a:rPr>
              <a:t>chest</a:t>
            </a:r>
            <a:r>
              <a:rPr sz="1800" spc="-10" dirty="0">
                <a:latin typeface="Arial MT"/>
                <a:cs typeface="Arial MT"/>
              </a:rPr>
              <a:t> wounds</a:t>
            </a:r>
            <a:r>
              <a:rPr sz="1800" dirty="0">
                <a:latin typeface="Arial MT"/>
                <a:cs typeface="Arial MT"/>
              </a:rPr>
              <a:t> is</a:t>
            </a:r>
          </a:p>
          <a:p>
            <a:pPr marL="12700">
              <a:lnSpc>
                <a:spcPts val="2125"/>
              </a:lnSpc>
            </a:pPr>
            <a:r>
              <a:rPr sz="1800" b="1" dirty="0">
                <a:latin typeface="Arial"/>
                <a:cs typeface="Arial"/>
              </a:rPr>
              <a:t>prompt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application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vented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chest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seal:</a:t>
            </a:r>
            <a:endParaRPr sz="1800" dirty="0">
              <a:latin typeface="Arial MT"/>
              <a:cs typeface="Arial MT"/>
            </a:endParaRPr>
          </a:p>
          <a:p>
            <a:pPr marL="298450" marR="631825" indent="-285750">
              <a:lnSpc>
                <a:spcPts val="2090"/>
              </a:lnSpc>
              <a:spcBef>
                <a:spcPts val="1280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If </a:t>
            </a:r>
            <a:r>
              <a:rPr sz="1800" spc="-10" dirty="0">
                <a:latin typeface="Arial MT"/>
                <a:cs typeface="Arial MT"/>
              </a:rPr>
              <a:t>vented chest seal </a:t>
            </a:r>
            <a:r>
              <a:rPr sz="1800" b="1" dirty="0">
                <a:latin typeface="Arial"/>
                <a:cs typeface="Arial"/>
              </a:rPr>
              <a:t>is </a:t>
            </a:r>
            <a:r>
              <a:rPr sz="1800" b="1" spc="-10" dirty="0">
                <a:latin typeface="Arial"/>
                <a:cs typeface="Arial"/>
              </a:rPr>
              <a:t>NOT </a:t>
            </a:r>
            <a:r>
              <a:rPr sz="1800" spc="-10" dirty="0">
                <a:latin typeface="Arial MT"/>
                <a:cs typeface="Arial MT"/>
              </a:rPr>
              <a:t>available,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10" dirty="0">
                <a:latin typeface="Arial MT"/>
                <a:cs typeface="Arial MT"/>
              </a:rPr>
              <a:t>nonvented chest seal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should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used</a:t>
            </a:r>
            <a:endParaRPr sz="1800" dirty="0">
              <a:latin typeface="Arial MT"/>
              <a:cs typeface="Arial MT"/>
            </a:endParaRPr>
          </a:p>
          <a:p>
            <a:pPr marL="300355" marR="737870">
              <a:lnSpc>
                <a:spcPct val="102200"/>
              </a:lnSpc>
              <a:spcBef>
                <a:spcPts val="730"/>
              </a:spcBef>
            </a:pPr>
            <a:r>
              <a:rPr sz="1800" spc="-45" dirty="0">
                <a:latin typeface="Arial MT"/>
                <a:cs typeface="Arial MT"/>
              </a:rPr>
              <a:t>Vented </a:t>
            </a:r>
            <a:r>
              <a:rPr sz="1800" spc="-5" dirty="0">
                <a:latin typeface="Arial MT"/>
                <a:cs typeface="Arial MT"/>
              </a:rPr>
              <a:t>chest seals </a:t>
            </a:r>
            <a:r>
              <a:rPr sz="1800" spc="-10" dirty="0">
                <a:latin typeface="Arial MT"/>
                <a:cs typeface="Arial MT"/>
              </a:rPr>
              <a:t>allow air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b="1" spc="-10" dirty="0">
                <a:latin typeface="Arial"/>
                <a:cs typeface="Arial"/>
              </a:rPr>
              <a:t>escape </a:t>
            </a:r>
            <a:r>
              <a:rPr sz="1800" spc="-10" dirty="0">
                <a:latin typeface="Arial MT"/>
                <a:cs typeface="Arial MT"/>
              </a:rPr>
              <a:t>out </a:t>
            </a:r>
            <a:r>
              <a:rPr sz="1800" spc="-5" dirty="0">
                <a:latin typeface="Arial MT"/>
                <a:cs typeface="Arial MT"/>
              </a:rPr>
              <a:t>of </a:t>
            </a:r>
            <a:r>
              <a:rPr sz="1800" spc="-10" dirty="0">
                <a:latin typeface="Arial MT"/>
                <a:cs typeface="Arial MT"/>
              </a:rPr>
              <a:t>the chest </a:t>
            </a:r>
            <a:r>
              <a:rPr sz="1800" spc="-5" dirty="0">
                <a:latin typeface="Arial MT"/>
                <a:cs typeface="Arial MT"/>
              </a:rPr>
              <a:t>while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nonvented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chest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seals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do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not</a:t>
            </a:r>
            <a:endParaRPr sz="1800" dirty="0">
              <a:latin typeface="Arial"/>
              <a:cs typeface="Arial"/>
            </a:endParaRPr>
          </a:p>
          <a:p>
            <a:pPr marL="298450" marR="5080" indent="-285750">
              <a:lnSpc>
                <a:spcPct val="102200"/>
              </a:lnSpc>
              <a:spcBef>
                <a:spcPts val="890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spc="-10" dirty="0">
                <a:latin typeface="Arial MT"/>
                <a:cs typeface="Arial MT"/>
              </a:rPr>
              <a:t>When the casualty inhales, the plastic should </a:t>
            </a:r>
            <a:r>
              <a:rPr sz="1800" spc="-5" dirty="0">
                <a:latin typeface="Arial MT"/>
                <a:cs typeface="Arial MT"/>
              </a:rPr>
              <a:t>be </a:t>
            </a:r>
            <a:r>
              <a:rPr sz="1800" spc="-10" dirty="0">
                <a:latin typeface="Arial MT"/>
                <a:cs typeface="Arial MT"/>
              </a:rPr>
              <a:t>sucked against the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wound,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b="1" spc="-10" dirty="0">
                <a:latin typeface="Arial"/>
                <a:cs typeface="Arial"/>
              </a:rPr>
              <a:t>preventing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entry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 </a:t>
            </a:r>
            <a:r>
              <a:rPr sz="1800" b="1" spc="-10" dirty="0">
                <a:latin typeface="Arial"/>
                <a:cs typeface="Arial"/>
              </a:rPr>
              <a:t>air</a:t>
            </a:r>
            <a:endParaRPr sz="1800" dirty="0">
              <a:latin typeface="Arial"/>
              <a:cs typeface="Arial"/>
            </a:endParaRPr>
          </a:p>
          <a:p>
            <a:pPr marL="298450" marR="294005" indent="-285750">
              <a:lnSpc>
                <a:spcPct val="102200"/>
              </a:lnSpc>
              <a:spcBef>
                <a:spcPts val="890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spc="-10" dirty="0">
                <a:latin typeface="Arial MT"/>
                <a:cs typeface="Arial MT"/>
              </a:rPr>
              <a:t>When the casualty exhales, trapped </a:t>
            </a:r>
            <a:r>
              <a:rPr sz="1800" spc="-5" dirty="0">
                <a:latin typeface="Arial MT"/>
                <a:cs typeface="Arial MT"/>
              </a:rPr>
              <a:t>air </a:t>
            </a:r>
            <a:r>
              <a:rPr sz="1800" spc="-10" dirty="0">
                <a:latin typeface="Arial MT"/>
                <a:cs typeface="Arial MT"/>
              </a:rPr>
              <a:t>should </a:t>
            </a:r>
            <a:r>
              <a:rPr sz="1800" spc="-5" dirty="0">
                <a:latin typeface="Arial MT"/>
                <a:cs typeface="Arial MT"/>
              </a:rPr>
              <a:t>be </a:t>
            </a:r>
            <a:r>
              <a:rPr sz="1800" spc="-10" dirty="0">
                <a:latin typeface="Arial MT"/>
                <a:cs typeface="Arial MT"/>
              </a:rPr>
              <a:t>able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spc="-10" dirty="0">
                <a:latin typeface="Arial MT"/>
                <a:cs typeface="Arial MT"/>
              </a:rPr>
              <a:t>escape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from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wound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out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valve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71815" y="5568188"/>
            <a:ext cx="5863590" cy="1125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sz="1800" b="1" spc="-20" dirty="0">
                <a:solidFill>
                  <a:srgbClr val="C00000"/>
                </a:solidFill>
                <a:latin typeface="Arial"/>
                <a:cs typeface="Arial"/>
              </a:rPr>
              <a:t>MONITOR</a:t>
            </a:r>
            <a:r>
              <a:rPr sz="18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casualty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b="1" spc="-10" dirty="0">
                <a:latin typeface="Arial"/>
                <a:cs typeface="Arial"/>
              </a:rPr>
              <a:t>closely </a:t>
            </a:r>
            <a:r>
              <a:rPr sz="1800" spc="-10" dirty="0">
                <a:latin typeface="Arial MT"/>
                <a:cs typeface="Arial MT"/>
              </a:rPr>
              <a:t>and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if </a:t>
            </a:r>
            <a:r>
              <a:rPr sz="1800" spc="-10" dirty="0">
                <a:latin typeface="Arial MT"/>
                <a:cs typeface="Arial MT"/>
              </a:rPr>
              <a:t>their</a:t>
            </a:r>
            <a:r>
              <a:rPr sz="1800" spc="-5" dirty="0">
                <a:latin typeface="Arial MT"/>
                <a:cs typeface="Arial MT"/>
              </a:rPr>
              <a:t> condition</a:t>
            </a:r>
            <a:endParaRPr sz="1800" dirty="0">
              <a:latin typeface="Arial MT"/>
              <a:cs typeface="Arial MT"/>
            </a:endParaRPr>
          </a:p>
          <a:p>
            <a:pPr marL="12700">
              <a:lnSpc>
                <a:spcPts val="2125"/>
              </a:lnSpc>
            </a:pPr>
            <a:r>
              <a:rPr sz="1800" b="1" spc="-10" dirty="0">
                <a:latin typeface="Arial"/>
                <a:cs typeface="Arial"/>
              </a:rPr>
              <a:t>worsens</a:t>
            </a:r>
            <a:r>
              <a:rPr sz="1800" spc="-10" dirty="0">
                <a:latin typeface="Arial MT"/>
                <a:cs typeface="Arial MT"/>
              </a:rPr>
              <a:t>, you should </a:t>
            </a:r>
            <a:r>
              <a:rPr sz="1800" b="1" spc="-10" dirty="0">
                <a:latin typeface="Arial"/>
                <a:cs typeface="Arial"/>
              </a:rPr>
              <a:t>suspect </a:t>
            </a:r>
            <a:r>
              <a:rPr sz="1800" b="1" dirty="0">
                <a:latin typeface="Arial"/>
                <a:cs typeface="Arial"/>
              </a:rPr>
              <a:t>a </a:t>
            </a:r>
            <a:r>
              <a:rPr sz="1800" b="1" spc="-10" dirty="0">
                <a:latin typeface="Arial"/>
                <a:cs typeface="Arial"/>
              </a:rPr>
              <a:t>tension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pneumothorax</a:t>
            </a:r>
            <a:r>
              <a:rPr sz="1800" spc="-10" dirty="0">
                <a:solidFill>
                  <a:srgbClr val="C00000"/>
                </a:solidFill>
                <a:latin typeface="Arial MT"/>
                <a:cs typeface="Arial MT"/>
              </a:rPr>
              <a:t>.</a:t>
            </a:r>
            <a:endParaRPr sz="1800" dirty="0">
              <a:latin typeface="Arial MT"/>
              <a:cs typeface="Arial MT"/>
            </a:endParaRPr>
          </a:p>
          <a:p>
            <a:pPr marL="12700" marR="934085">
              <a:lnSpc>
                <a:spcPts val="2110"/>
              </a:lnSpc>
              <a:spcBef>
                <a:spcPts val="254"/>
              </a:spcBef>
            </a:pPr>
            <a:r>
              <a:rPr sz="1800" b="1" spc="-45" dirty="0">
                <a:solidFill>
                  <a:srgbClr val="C00000"/>
                </a:solidFill>
                <a:latin typeface="Arial"/>
                <a:cs typeface="Arial"/>
              </a:rPr>
              <a:t>Treat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this by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burping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or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temporarily removing </a:t>
            </a:r>
            <a:r>
              <a:rPr sz="1800" b="1" spc="-4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the</a:t>
            </a:r>
            <a:r>
              <a:rPr sz="18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dressing.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8912" y="5586984"/>
            <a:ext cx="957072" cy="835152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554343" y="2508328"/>
            <a:ext cx="0" cy="485775"/>
          </a:xfrm>
          <a:custGeom>
            <a:avLst/>
            <a:gdLst/>
            <a:ahLst/>
            <a:cxnLst/>
            <a:rect l="l" t="t" r="r" b="b"/>
            <a:pathLst>
              <a:path h="485775">
                <a:moveTo>
                  <a:pt x="0" y="48567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4343" y="3858155"/>
            <a:ext cx="0" cy="485775"/>
          </a:xfrm>
          <a:custGeom>
            <a:avLst/>
            <a:gdLst/>
            <a:ahLst/>
            <a:cxnLst/>
            <a:rect l="l" t="t" r="r" b="b"/>
            <a:pathLst>
              <a:path h="485775">
                <a:moveTo>
                  <a:pt x="0" y="48567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4343" y="4511299"/>
            <a:ext cx="0" cy="485775"/>
          </a:xfrm>
          <a:custGeom>
            <a:avLst/>
            <a:gdLst/>
            <a:ahLst/>
            <a:cxnLst/>
            <a:rect l="l" t="t" r="r" b="b"/>
            <a:pathLst>
              <a:path h="485775">
                <a:moveTo>
                  <a:pt x="0" y="48567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0439" y="3163648"/>
            <a:ext cx="0" cy="485775"/>
          </a:xfrm>
          <a:custGeom>
            <a:avLst/>
            <a:gdLst/>
            <a:ahLst/>
            <a:cxnLst/>
            <a:rect l="l" t="t" r="r" b="b"/>
            <a:pathLst>
              <a:path h="485775">
                <a:moveTo>
                  <a:pt x="0" y="48567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653010" y="6540500"/>
            <a:ext cx="1714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Arial MT"/>
                <a:cs typeface="Arial MT"/>
              </a:rPr>
              <a:t>11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C40B11-7401-D1FC-739B-E8311875C793}"/>
              </a:ext>
            </a:extLst>
          </p:cNvPr>
          <p:cNvGrpSpPr/>
          <p:nvPr/>
        </p:nvGrpSpPr>
        <p:grpSpPr>
          <a:xfrm>
            <a:off x="8490248" y="5673351"/>
            <a:ext cx="2812352" cy="848861"/>
            <a:chOff x="4654521" y="5689188"/>
            <a:chExt cx="2812352" cy="848861"/>
          </a:xfrm>
        </p:grpSpPr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5C504257-4423-63C3-CEF8-F7EE825B78D3}"/>
                </a:ext>
              </a:extLst>
            </p:cNvPr>
            <p:cNvSpPr/>
            <p:nvPr/>
          </p:nvSpPr>
          <p:spPr>
            <a:xfrm>
              <a:off x="5683698" y="5817959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90">
                  <a:moveTo>
                    <a:pt x="359999" y="0"/>
                  </a:moveTo>
                  <a:lnTo>
                    <a:pt x="311149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0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4"/>
                  </a:lnTo>
                  <a:lnTo>
                    <a:pt x="49150" y="178300"/>
                  </a:lnTo>
                  <a:lnTo>
                    <a:pt x="28290" y="219871"/>
                  </a:lnTo>
                  <a:lnTo>
                    <a:pt x="12859" y="264297"/>
                  </a:lnTo>
                  <a:lnTo>
                    <a:pt x="3286" y="311149"/>
                  </a:lnTo>
                  <a:lnTo>
                    <a:pt x="0" y="359999"/>
                  </a:lnTo>
                  <a:lnTo>
                    <a:pt x="3286" y="408849"/>
                  </a:lnTo>
                  <a:lnTo>
                    <a:pt x="12859" y="455701"/>
                  </a:lnTo>
                  <a:lnTo>
                    <a:pt x="28290" y="500127"/>
                  </a:lnTo>
                  <a:lnTo>
                    <a:pt x="49150" y="541698"/>
                  </a:lnTo>
                  <a:lnTo>
                    <a:pt x="75010" y="579984"/>
                  </a:lnTo>
                  <a:lnTo>
                    <a:pt x="105441" y="614557"/>
                  </a:lnTo>
                  <a:lnTo>
                    <a:pt x="140014" y="644989"/>
                  </a:lnTo>
                  <a:lnTo>
                    <a:pt x="178300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49" y="716713"/>
                  </a:lnTo>
                  <a:lnTo>
                    <a:pt x="359999" y="719999"/>
                  </a:lnTo>
                  <a:lnTo>
                    <a:pt x="408849" y="716713"/>
                  </a:lnTo>
                  <a:lnTo>
                    <a:pt x="455701" y="707140"/>
                  </a:lnTo>
                  <a:lnTo>
                    <a:pt x="500127" y="691709"/>
                  </a:lnTo>
                  <a:lnTo>
                    <a:pt x="541698" y="670849"/>
                  </a:lnTo>
                  <a:lnTo>
                    <a:pt x="579984" y="644989"/>
                  </a:lnTo>
                  <a:lnTo>
                    <a:pt x="614557" y="614557"/>
                  </a:lnTo>
                  <a:lnTo>
                    <a:pt x="644989" y="579984"/>
                  </a:lnTo>
                  <a:lnTo>
                    <a:pt x="670849" y="541698"/>
                  </a:lnTo>
                  <a:lnTo>
                    <a:pt x="691709" y="500127"/>
                  </a:lnTo>
                  <a:lnTo>
                    <a:pt x="707140" y="455701"/>
                  </a:lnTo>
                  <a:lnTo>
                    <a:pt x="716713" y="408849"/>
                  </a:lnTo>
                  <a:lnTo>
                    <a:pt x="719999" y="359999"/>
                  </a:lnTo>
                  <a:lnTo>
                    <a:pt x="716713" y="311149"/>
                  </a:lnTo>
                  <a:lnTo>
                    <a:pt x="707140" y="264297"/>
                  </a:lnTo>
                  <a:lnTo>
                    <a:pt x="691709" y="219871"/>
                  </a:lnTo>
                  <a:lnTo>
                    <a:pt x="670849" y="178300"/>
                  </a:lnTo>
                  <a:lnTo>
                    <a:pt x="644989" y="140014"/>
                  </a:lnTo>
                  <a:lnTo>
                    <a:pt x="614557" y="105441"/>
                  </a:lnTo>
                  <a:lnTo>
                    <a:pt x="579984" y="75010"/>
                  </a:lnTo>
                  <a:lnTo>
                    <a:pt x="541698" y="49150"/>
                  </a:lnTo>
                  <a:lnTo>
                    <a:pt x="500127" y="28290"/>
                  </a:lnTo>
                  <a:lnTo>
                    <a:pt x="455701" y="12859"/>
                  </a:lnTo>
                  <a:lnTo>
                    <a:pt x="408849" y="3286"/>
                  </a:lnTo>
                  <a:lnTo>
                    <a:pt x="359999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AA926B7B-515B-4584-21FB-6D6856505CD4}"/>
                </a:ext>
              </a:extLst>
            </p:cNvPr>
            <p:cNvSpPr txBox="1"/>
            <p:nvPr/>
          </p:nvSpPr>
          <p:spPr>
            <a:xfrm>
              <a:off x="4654521" y="5689188"/>
              <a:ext cx="2812352" cy="796372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lvl="0" indent="-41910" algn="just" defTabSz="914400" eaLnBrk="1" fontAlgn="auto" latinLnBrk="0" hangingPunct="1">
                <a:lnSpc>
                  <a:spcPct val="1409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/>
                  <a:cs typeface="Arial Black"/>
                </a:rPr>
                <a:t>M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A 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/>
                  <a:cs typeface="Arial Black"/>
                </a:rPr>
                <a:t>R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C H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64680" y="2923032"/>
            <a:ext cx="4526280" cy="34564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14779" y="374396"/>
            <a:ext cx="83413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767171"/>
                </a:solidFill>
              </a:rPr>
              <a:t>R</a:t>
            </a:r>
            <a:r>
              <a:rPr sz="2400" spc="-25" dirty="0">
                <a:solidFill>
                  <a:srgbClr val="767171"/>
                </a:solidFill>
              </a:rPr>
              <a:t>ESPI</a:t>
            </a:r>
            <a:r>
              <a:rPr sz="2400" spc="-20" dirty="0">
                <a:solidFill>
                  <a:srgbClr val="767171"/>
                </a:solidFill>
              </a:rPr>
              <a:t>RA</a:t>
            </a:r>
            <a:r>
              <a:rPr sz="2400" spc="-30" dirty="0">
                <a:solidFill>
                  <a:srgbClr val="767171"/>
                </a:solidFill>
              </a:rPr>
              <a:t>T</a:t>
            </a:r>
            <a:r>
              <a:rPr sz="2400" spc="-25" dirty="0">
                <a:solidFill>
                  <a:srgbClr val="767171"/>
                </a:solidFill>
              </a:rPr>
              <a:t>IO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4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ASSESSMENT</a:t>
            </a:r>
            <a:r>
              <a:rPr sz="2400" spc="-1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AND</a:t>
            </a:r>
            <a:r>
              <a:rPr sz="2400" spc="-5" dirty="0">
                <a:solidFill>
                  <a:srgbClr val="767171"/>
                </a:solidFill>
              </a:rPr>
              <a:t> M</a:t>
            </a:r>
            <a:r>
              <a:rPr sz="2400" dirty="0">
                <a:solidFill>
                  <a:srgbClr val="767171"/>
                </a:solidFill>
              </a:rPr>
              <a:t>ANA</a:t>
            </a:r>
            <a:r>
              <a:rPr sz="2400" spc="-10" dirty="0">
                <a:solidFill>
                  <a:srgbClr val="767171"/>
                </a:solidFill>
              </a:rPr>
              <a:t>GE</a:t>
            </a:r>
            <a:r>
              <a:rPr sz="2400" spc="-5" dirty="0">
                <a:solidFill>
                  <a:srgbClr val="767171"/>
                </a:solidFill>
              </a:rPr>
              <a:t>M</a:t>
            </a:r>
            <a:r>
              <a:rPr sz="2400" spc="-10" dirty="0">
                <a:solidFill>
                  <a:srgbClr val="767171"/>
                </a:solidFill>
              </a:rPr>
              <a:t>E</a:t>
            </a:r>
            <a:r>
              <a:rPr sz="2400" dirty="0">
                <a:solidFill>
                  <a:srgbClr val="767171"/>
                </a:solidFill>
              </a:rPr>
              <a:t>NT</a:t>
            </a:r>
            <a:r>
              <a:rPr sz="2400" spc="-20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I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204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TFC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2816066" y="944371"/>
            <a:ext cx="6598920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668655" marR="5080" indent="-656590">
              <a:lnSpc>
                <a:spcPts val="3890"/>
              </a:lnSpc>
              <a:spcBef>
                <a:spcPts val="585"/>
              </a:spcBef>
            </a:pPr>
            <a:r>
              <a:rPr sz="3600" b="1" spc="-10" dirty="0">
                <a:latin typeface="Arial"/>
                <a:cs typeface="Arial"/>
              </a:rPr>
              <a:t>POSITION</a:t>
            </a:r>
            <a:r>
              <a:rPr sz="3600" b="1" spc="-185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AFTER</a:t>
            </a:r>
            <a:r>
              <a:rPr sz="3600" b="1" spc="-24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OCCLUSIVE </a:t>
            </a:r>
            <a:r>
              <a:rPr sz="3600" b="1" spc="-985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DRESSING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spc="-70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631" y="4495800"/>
            <a:ext cx="6437375" cy="220065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66583" y="2288540"/>
            <a:ext cx="498411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98450" marR="5080" indent="-285750">
              <a:lnSpc>
                <a:spcPts val="2090"/>
              </a:lnSpc>
              <a:spcBef>
                <a:spcPts val="225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  <a:tab pos="4843145" algn="l"/>
              </a:tabLst>
            </a:pPr>
            <a:r>
              <a:rPr sz="1800" spc="-10" dirty="0">
                <a:latin typeface="Arial MT"/>
                <a:cs typeface="Arial MT"/>
              </a:rPr>
              <a:t>I</a:t>
            </a:r>
            <a:r>
              <a:rPr sz="1800" dirty="0">
                <a:latin typeface="Arial MT"/>
                <a:cs typeface="Arial MT"/>
              </a:rPr>
              <a:t>f</a:t>
            </a:r>
            <a:r>
              <a:rPr sz="1800" spc="-10" dirty="0">
                <a:latin typeface="Arial MT"/>
                <a:cs typeface="Arial MT"/>
              </a:rPr>
              <a:t> th</a:t>
            </a:r>
            <a:r>
              <a:rPr sz="1800" dirty="0">
                <a:latin typeface="Arial MT"/>
                <a:cs typeface="Arial MT"/>
              </a:rPr>
              <a:t>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</a:t>
            </a:r>
            <a:r>
              <a:rPr sz="1800" spc="-10" dirty="0">
                <a:latin typeface="Arial MT"/>
                <a:cs typeface="Arial MT"/>
              </a:rPr>
              <a:t>a</a:t>
            </a:r>
            <a:r>
              <a:rPr sz="1800" dirty="0">
                <a:latin typeface="Arial MT"/>
                <a:cs typeface="Arial MT"/>
              </a:rPr>
              <a:t>s</a:t>
            </a:r>
            <a:r>
              <a:rPr sz="1800" spc="-10" dirty="0">
                <a:latin typeface="Arial MT"/>
                <a:cs typeface="Arial MT"/>
              </a:rPr>
              <a:t>ua</a:t>
            </a:r>
            <a:r>
              <a:rPr sz="1800" dirty="0">
                <a:latin typeface="Arial MT"/>
                <a:cs typeface="Arial MT"/>
              </a:rPr>
              <a:t>l</a:t>
            </a:r>
            <a:r>
              <a:rPr sz="1800" spc="-10" dirty="0">
                <a:latin typeface="Arial MT"/>
                <a:cs typeface="Arial MT"/>
              </a:rPr>
              <a:t>t</a:t>
            </a:r>
            <a:r>
              <a:rPr sz="1800" dirty="0">
                <a:latin typeface="Arial MT"/>
                <a:cs typeface="Arial MT"/>
              </a:rPr>
              <a:t>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10" dirty="0">
                <a:latin typeface="Arial MT"/>
                <a:cs typeface="Arial MT"/>
              </a:rPr>
              <a:t> un</a:t>
            </a:r>
            <a:r>
              <a:rPr sz="1800" dirty="0">
                <a:latin typeface="Arial MT"/>
                <a:cs typeface="Arial MT"/>
              </a:rPr>
              <a:t>c</a:t>
            </a:r>
            <a:r>
              <a:rPr sz="1800" spc="-10" dirty="0">
                <a:latin typeface="Arial MT"/>
                <a:cs typeface="Arial MT"/>
              </a:rPr>
              <a:t>on</a:t>
            </a:r>
            <a:r>
              <a:rPr sz="1800" dirty="0">
                <a:latin typeface="Arial MT"/>
                <a:cs typeface="Arial MT"/>
              </a:rPr>
              <a:t>sci</a:t>
            </a:r>
            <a:r>
              <a:rPr sz="1800" spc="-10" dirty="0">
                <a:latin typeface="Arial MT"/>
                <a:cs typeface="Arial MT"/>
              </a:rPr>
              <a:t>ou</a:t>
            </a:r>
            <a:r>
              <a:rPr sz="1800" dirty="0">
                <a:latin typeface="Arial MT"/>
                <a:cs typeface="Arial MT"/>
              </a:rPr>
              <a:t>s,</a:t>
            </a:r>
            <a:r>
              <a:rPr sz="1800" spc="-10" dirty="0">
                <a:latin typeface="Arial MT"/>
                <a:cs typeface="Arial MT"/>
              </a:rPr>
              <a:t> p</a:t>
            </a:r>
            <a:r>
              <a:rPr sz="1800" dirty="0">
                <a:latin typeface="Arial MT"/>
                <a:cs typeface="Arial MT"/>
              </a:rPr>
              <a:t>l</a:t>
            </a:r>
            <a:r>
              <a:rPr sz="1800" spc="-10" dirty="0">
                <a:latin typeface="Arial MT"/>
                <a:cs typeface="Arial MT"/>
              </a:rPr>
              <a:t>a</a:t>
            </a:r>
            <a:r>
              <a:rPr sz="1800" dirty="0">
                <a:latin typeface="Arial MT"/>
                <a:cs typeface="Arial MT"/>
              </a:rPr>
              <a:t>ce	</a:t>
            </a:r>
            <a:r>
              <a:rPr sz="1800" dirty="0">
                <a:solidFill>
                  <a:srgbClr val="F16232"/>
                </a:solidFill>
                <a:latin typeface="Arial MT"/>
                <a:cs typeface="Arial MT"/>
              </a:rPr>
              <a:t>§ 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casualty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recovery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position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83663" y="2300732"/>
            <a:ext cx="3830954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400"/>
              </a:lnSpc>
              <a:spcBef>
                <a:spcPts val="110"/>
              </a:spcBef>
            </a:pPr>
            <a:r>
              <a:rPr sz="1800" spc="-5" dirty="0">
                <a:latin typeface="Arial MT"/>
                <a:cs typeface="Arial MT"/>
              </a:rPr>
              <a:t>If </a:t>
            </a:r>
            <a:r>
              <a:rPr sz="1800" spc="-10" dirty="0">
                <a:latin typeface="Arial MT"/>
                <a:cs typeface="Arial MT"/>
              </a:rPr>
              <a:t>the </a:t>
            </a:r>
            <a:r>
              <a:rPr sz="1800" spc="-5" dirty="0">
                <a:latin typeface="Arial MT"/>
                <a:cs typeface="Arial MT"/>
              </a:rPr>
              <a:t>casualty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5" dirty="0">
                <a:latin typeface="Arial MT"/>
                <a:cs typeface="Arial MT"/>
              </a:rPr>
              <a:t>conscious, </a:t>
            </a:r>
            <a:r>
              <a:rPr sz="1800" spc="-10" dirty="0">
                <a:latin typeface="Arial MT"/>
                <a:cs typeface="Arial MT"/>
              </a:rPr>
              <a:t>allow the </a:t>
            </a:r>
            <a:r>
              <a:rPr sz="1800" spc="-5" dirty="0">
                <a:latin typeface="Arial MT"/>
                <a:cs typeface="Arial MT"/>
              </a:rPr>
              <a:t> casualty to </a:t>
            </a:r>
            <a:r>
              <a:rPr sz="1800" spc="-10" dirty="0">
                <a:latin typeface="Arial MT"/>
                <a:cs typeface="Arial MT"/>
              </a:rPr>
              <a:t>adopt the </a:t>
            </a:r>
            <a:r>
              <a:rPr sz="1800" spc="-5" dirty="0">
                <a:latin typeface="Arial MT"/>
                <a:cs typeface="Arial MT"/>
              </a:rPr>
              <a:t>sitting </a:t>
            </a:r>
            <a:r>
              <a:rPr sz="1800" spc="-10" dirty="0">
                <a:latin typeface="Arial MT"/>
                <a:cs typeface="Arial MT"/>
              </a:rPr>
              <a:t>position </a:t>
            </a:r>
            <a:r>
              <a:rPr sz="1800" dirty="0">
                <a:latin typeface="Arial MT"/>
                <a:cs typeface="Arial MT"/>
              </a:rPr>
              <a:t>if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breathing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more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comfortable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23320" y="2303268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80336" y="2323367"/>
            <a:ext cx="0" cy="869315"/>
          </a:xfrm>
          <a:custGeom>
            <a:avLst/>
            <a:gdLst/>
            <a:ahLst/>
            <a:cxnLst/>
            <a:rect l="l" t="t" r="r" b="b"/>
            <a:pathLst>
              <a:path h="869314">
                <a:moveTo>
                  <a:pt x="0" y="8689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59079"/>
            <a:ext cx="1231392" cy="56083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17954" y="319532"/>
            <a:ext cx="83413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767171"/>
                </a:solidFill>
              </a:rPr>
              <a:t>R</a:t>
            </a:r>
            <a:r>
              <a:rPr sz="2400" spc="-25" dirty="0">
                <a:solidFill>
                  <a:srgbClr val="767171"/>
                </a:solidFill>
              </a:rPr>
              <a:t>ESPI</a:t>
            </a:r>
            <a:r>
              <a:rPr sz="2400" spc="-20" dirty="0">
                <a:solidFill>
                  <a:srgbClr val="767171"/>
                </a:solidFill>
              </a:rPr>
              <a:t>RA</a:t>
            </a:r>
            <a:r>
              <a:rPr sz="2400" spc="-30" dirty="0">
                <a:solidFill>
                  <a:srgbClr val="767171"/>
                </a:solidFill>
              </a:rPr>
              <a:t>T</a:t>
            </a:r>
            <a:r>
              <a:rPr sz="2400" spc="-25" dirty="0">
                <a:solidFill>
                  <a:srgbClr val="767171"/>
                </a:solidFill>
              </a:rPr>
              <a:t>IO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4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ASSESSMENT</a:t>
            </a:r>
            <a:r>
              <a:rPr sz="2400" spc="-1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AND</a:t>
            </a:r>
            <a:r>
              <a:rPr sz="2400" spc="-5" dirty="0">
                <a:solidFill>
                  <a:srgbClr val="767171"/>
                </a:solidFill>
              </a:rPr>
              <a:t> M</a:t>
            </a:r>
            <a:r>
              <a:rPr sz="2400" dirty="0">
                <a:solidFill>
                  <a:srgbClr val="767171"/>
                </a:solidFill>
              </a:rPr>
              <a:t>ANA</a:t>
            </a:r>
            <a:r>
              <a:rPr sz="2400" spc="-10" dirty="0">
                <a:solidFill>
                  <a:srgbClr val="767171"/>
                </a:solidFill>
              </a:rPr>
              <a:t>GE</a:t>
            </a:r>
            <a:r>
              <a:rPr sz="2400" spc="-5" dirty="0">
                <a:solidFill>
                  <a:srgbClr val="767171"/>
                </a:solidFill>
              </a:rPr>
              <a:t>M</a:t>
            </a:r>
            <a:r>
              <a:rPr sz="2400" spc="-10" dirty="0">
                <a:solidFill>
                  <a:srgbClr val="767171"/>
                </a:solidFill>
              </a:rPr>
              <a:t>E</a:t>
            </a:r>
            <a:r>
              <a:rPr sz="2400" dirty="0">
                <a:solidFill>
                  <a:srgbClr val="767171"/>
                </a:solidFill>
              </a:rPr>
              <a:t>NT</a:t>
            </a:r>
            <a:r>
              <a:rPr sz="2400" spc="-20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I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204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TFC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4675121" y="935228"/>
            <a:ext cx="29076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CHEST</a:t>
            </a:r>
            <a:r>
              <a:rPr sz="36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SEAL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86802" y="1819337"/>
            <a:ext cx="7218395" cy="406025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706784" y="5872988"/>
            <a:ext cx="4712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Arial MT"/>
                <a:cs typeface="Arial MT"/>
              </a:rPr>
              <a:t>Video</a:t>
            </a:r>
            <a:r>
              <a:rPr sz="18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8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found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8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DeployedMedicine.com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pic>
        <p:nvPicPr>
          <p:cNvPr id="11" name="08e. Chest Seal-CLS-HT(TFC)">
            <a:hlinkClick r:id="" action="ppaction://media"/>
            <a:extLst>
              <a:ext uri="{FF2B5EF4-FFF2-40B4-BE49-F238E27FC236}">
                <a16:creationId xmlns:a16="http://schemas.microsoft.com/office/drawing/2014/main" id="{E244367F-60C8-AA60-1C11-646F9165B5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3352" y="1517904"/>
            <a:ext cx="8843264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59079"/>
            <a:ext cx="1231392" cy="56083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33379" y="935228"/>
            <a:ext cx="3385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</a:rPr>
              <a:t>SKILL</a:t>
            </a:r>
            <a:r>
              <a:rPr spc="-200" dirty="0">
                <a:solidFill>
                  <a:srgbClr val="FFFFFF"/>
                </a:solidFill>
              </a:rPr>
              <a:t> </a:t>
            </a:r>
            <a:r>
              <a:rPr spc="-90" dirty="0">
                <a:solidFill>
                  <a:srgbClr val="FFFFFF"/>
                </a:solidFill>
              </a:rPr>
              <a:t>STATION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554409" y="1958340"/>
            <a:ext cx="2167255" cy="891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42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sz="20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(Skill)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Chest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Seal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93658" y="2570318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14904" y="374396"/>
            <a:ext cx="8296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ESPI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195" dirty="0">
                <a:solidFill>
                  <a:srgbClr val="767171"/>
                </a:solidFill>
                <a:latin typeface="Arial"/>
                <a:cs typeface="Arial"/>
              </a:rPr>
              <a:t>A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TIO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1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400" b="1" spc="-10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 M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ANA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GE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M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NT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204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74922" y="935228"/>
            <a:ext cx="61074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TENSION</a:t>
            </a:r>
            <a:r>
              <a:rPr spc="-135" dirty="0"/>
              <a:t> </a:t>
            </a:r>
            <a:r>
              <a:rPr spc="-10" dirty="0">
                <a:solidFill>
                  <a:srgbClr val="000000"/>
                </a:solidFill>
              </a:rPr>
              <a:t>PNEUMOTHORAX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70511" y="2154427"/>
            <a:ext cx="6237605" cy="321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180340" indent="-285750">
              <a:lnSpc>
                <a:spcPct val="106700"/>
              </a:lnSpc>
              <a:spcBef>
                <a:spcPts val="100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dirty="0">
                <a:latin typeface="Arial MT"/>
                <a:cs typeface="Arial MT"/>
              </a:rPr>
              <a:t>A</a:t>
            </a:r>
            <a:r>
              <a:rPr sz="1800" spc="-1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tension</a:t>
            </a:r>
            <a:r>
              <a:rPr sz="1800" spc="-10" dirty="0">
                <a:latin typeface="Arial MT"/>
                <a:cs typeface="Arial MT"/>
              </a:rPr>
              <a:t> pneumothorax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5" dirty="0">
                <a:latin typeface="Arial MT"/>
                <a:cs typeface="Arial MT"/>
              </a:rPr>
              <a:t> the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second-leading cause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latin typeface="Arial MT"/>
                <a:cs typeface="Arial MT"/>
              </a:rPr>
              <a:t>of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preventable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deaths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battlefield</a:t>
            </a:r>
            <a:endParaRPr sz="1800">
              <a:latin typeface="Arial MT"/>
              <a:cs typeface="Arial MT"/>
            </a:endParaRPr>
          </a:p>
          <a:p>
            <a:pPr marL="298450" marR="59055" indent="-285750">
              <a:lnSpc>
                <a:spcPct val="106700"/>
              </a:lnSpc>
              <a:spcBef>
                <a:spcPts val="1175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As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5" dirty="0">
                <a:latin typeface="Arial MT"/>
                <a:cs typeface="Arial MT"/>
              </a:rPr>
              <a:t>tension </a:t>
            </a:r>
            <a:r>
              <a:rPr sz="1800" spc="-10" dirty="0">
                <a:latin typeface="Arial MT"/>
                <a:cs typeface="Arial MT"/>
              </a:rPr>
              <a:t>pneumothorax develops, </a:t>
            </a:r>
            <a:r>
              <a:rPr sz="1800" b="1" spc="-10" dirty="0">
                <a:latin typeface="Arial"/>
                <a:cs typeface="Arial"/>
              </a:rPr>
              <a:t>air enters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10" dirty="0">
                <a:latin typeface="Arial MT"/>
                <a:cs typeface="Arial MT"/>
              </a:rPr>
              <a:t>chest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cavit</a:t>
            </a:r>
            <a:r>
              <a:rPr sz="1800" dirty="0">
                <a:latin typeface="Arial MT"/>
                <a:cs typeface="Arial MT"/>
              </a:rPr>
              <a:t>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through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5" dirty="0">
                <a:latin typeface="Arial"/>
                <a:cs typeface="Arial"/>
              </a:rPr>
              <a:t> woun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C00000"/>
                </a:solidFill>
                <a:latin typeface="Arial"/>
                <a:cs typeface="Arial"/>
              </a:rPr>
              <a:t>EVE</a:t>
            </a:r>
            <a:r>
              <a:rPr sz="1800" b="1" spc="-90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sz="1800" b="1" spc="-1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C00000"/>
                </a:solidFill>
                <a:latin typeface="Arial"/>
                <a:cs typeface="Arial"/>
              </a:rPr>
              <a:t>BR</a:t>
            </a:r>
            <a:r>
              <a:rPr sz="1800" b="1" spc="-3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1800" b="1" spc="-16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1800" b="1" spc="-25" dirty="0">
                <a:solidFill>
                  <a:srgbClr val="C00000"/>
                </a:solidFill>
                <a:latin typeface="Arial"/>
                <a:cs typeface="Arial"/>
              </a:rPr>
              <a:t>TH</a:t>
            </a:r>
            <a:endParaRPr sz="1800">
              <a:latin typeface="Arial"/>
              <a:cs typeface="Arial"/>
            </a:endParaRPr>
          </a:p>
          <a:p>
            <a:pPr marL="298450" marR="5080" indent="-285750">
              <a:lnSpc>
                <a:spcPct val="106700"/>
              </a:lnSpc>
              <a:spcBef>
                <a:spcPts val="1005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spc="-10" dirty="0">
                <a:latin typeface="Arial MT"/>
                <a:cs typeface="Arial MT"/>
              </a:rPr>
              <a:t>Injured lung </a:t>
            </a:r>
            <a:r>
              <a:rPr sz="1800" spc="-5" dirty="0">
                <a:latin typeface="Arial MT"/>
                <a:cs typeface="Arial MT"/>
              </a:rPr>
              <a:t>tissue </a:t>
            </a:r>
            <a:r>
              <a:rPr sz="1800" spc="-10" dirty="0">
                <a:latin typeface="Arial MT"/>
                <a:cs typeface="Arial MT"/>
              </a:rPr>
              <a:t>acts </a:t>
            </a:r>
            <a:r>
              <a:rPr sz="1800" spc="-5" dirty="0">
                <a:latin typeface="Arial MT"/>
                <a:cs typeface="Arial MT"/>
              </a:rPr>
              <a:t>as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b="1" spc="-5" dirty="0">
                <a:latin typeface="Arial"/>
                <a:cs typeface="Arial"/>
              </a:rPr>
              <a:t>one-way </a:t>
            </a:r>
            <a:r>
              <a:rPr sz="1800" b="1" spc="-10" dirty="0">
                <a:latin typeface="Arial"/>
                <a:cs typeface="Arial"/>
              </a:rPr>
              <a:t>valve</a:t>
            </a:r>
            <a:r>
              <a:rPr sz="1800" spc="-10" dirty="0">
                <a:latin typeface="Arial MT"/>
                <a:cs typeface="Arial MT"/>
              </a:rPr>
              <a:t>, </a:t>
            </a:r>
            <a:r>
              <a:rPr sz="1800" b="1" dirty="0">
                <a:latin typeface="Arial"/>
                <a:cs typeface="Arial"/>
              </a:rPr>
              <a:t>TRAPPING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more</a:t>
            </a:r>
            <a:r>
              <a:rPr sz="18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and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more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air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between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the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lung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 and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the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chest</a:t>
            </a:r>
            <a:r>
              <a:rPr sz="1800" b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wall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Arial"/>
              <a:cs typeface="Arial"/>
            </a:endParaRPr>
          </a:p>
          <a:p>
            <a:pPr marL="1555750" marR="603885" indent="-671195">
              <a:lnSpc>
                <a:spcPct val="111100"/>
              </a:lnSpc>
            </a:pPr>
            <a:r>
              <a:rPr sz="1800" b="1" spc="-10" dirty="0">
                <a:latin typeface="Arial"/>
                <a:cs typeface="Arial"/>
              </a:rPr>
              <a:t>P</a:t>
            </a:r>
            <a:r>
              <a:rPr sz="1800" b="1" spc="-5" dirty="0">
                <a:latin typeface="Arial"/>
                <a:cs typeface="Arial"/>
              </a:rPr>
              <a:t>R</a:t>
            </a:r>
            <a:r>
              <a:rPr sz="1800" b="1" spc="-10" dirty="0">
                <a:latin typeface="Arial"/>
                <a:cs typeface="Arial"/>
              </a:rPr>
              <a:t>ESS</a:t>
            </a:r>
            <a:r>
              <a:rPr sz="1800" b="1" spc="-5" dirty="0">
                <a:latin typeface="Arial"/>
                <a:cs typeface="Arial"/>
              </a:rPr>
              <a:t>UR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BU</a:t>
            </a:r>
            <a:r>
              <a:rPr sz="1800" b="1" spc="-10" dirty="0">
                <a:latin typeface="Arial"/>
                <a:cs typeface="Arial"/>
              </a:rPr>
              <a:t>IL</a:t>
            </a:r>
            <a:r>
              <a:rPr sz="1800" b="1" spc="-5" dirty="0">
                <a:latin typeface="Arial"/>
                <a:cs typeface="Arial"/>
              </a:rPr>
              <a:t>D</a:t>
            </a:r>
            <a:r>
              <a:rPr sz="1800" b="1" dirty="0">
                <a:latin typeface="Arial"/>
                <a:cs typeface="Arial"/>
              </a:rPr>
              <a:t>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UP</a:t>
            </a:r>
            <a:r>
              <a:rPr sz="1800" b="1" spc="-10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AND</a:t>
            </a:r>
            <a:r>
              <a:rPr sz="1800" b="1" spc="-14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COM</a:t>
            </a:r>
            <a:r>
              <a:rPr sz="1800" b="1" spc="-10" dirty="0">
                <a:latin typeface="Arial"/>
                <a:cs typeface="Arial"/>
              </a:rPr>
              <a:t>P</a:t>
            </a:r>
            <a:r>
              <a:rPr sz="1800" b="1" spc="-5" dirty="0">
                <a:latin typeface="Arial"/>
                <a:cs typeface="Arial"/>
              </a:rPr>
              <a:t>R</a:t>
            </a:r>
            <a:r>
              <a:rPr sz="1800" b="1" spc="-10" dirty="0">
                <a:latin typeface="Arial"/>
                <a:cs typeface="Arial"/>
              </a:rPr>
              <a:t>ESSE</a:t>
            </a:r>
            <a:r>
              <a:rPr sz="1800" b="1" dirty="0">
                <a:latin typeface="Arial"/>
                <a:cs typeface="Arial"/>
              </a:rPr>
              <a:t>S  </a:t>
            </a:r>
            <a:r>
              <a:rPr sz="1800" b="1" spc="-10" dirty="0">
                <a:latin typeface="Arial"/>
                <a:cs typeface="Arial"/>
              </a:rPr>
              <a:t>BOTH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LUNGS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AND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HEART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2237232"/>
            <a:ext cx="4849495" cy="4620895"/>
            <a:chOff x="0" y="2237232"/>
            <a:chExt cx="4849495" cy="462089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7232"/>
              <a:ext cx="4849368" cy="46207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1391" y="3953255"/>
              <a:ext cx="996696" cy="8747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69464" y="4389120"/>
              <a:ext cx="676656" cy="576071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5354082" y="2241437"/>
            <a:ext cx="0" cy="441325"/>
          </a:xfrm>
          <a:custGeom>
            <a:avLst/>
            <a:gdLst/>
            <a:ahLst/>
            <a:cxnLst/>
            <a:rect l="l" t="t" r="r" b="b"/>
            <a:pathLst>
              <a:path h="441325">
                <a:moveTo>
                  <a:pt x="0" y="4413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56237" y="2995169"/>
            <a:ext cx="0" cy="441325"/>
          </a:xfrm>
          <a:custGeom>
            <a:avLst/>
            <a:gdLst/>
            <a:ahLst/>
            <a:cxnLst/>
            <a:rect l="l" t="t" r="r" b="b"/>
            <a:pathLst>
              <a:path h="441325">
                <a:moveTo>
                  <a:pt x="0" y="4413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40637" y="3738566"/>
            <a:ext cx="0" cy="441325"/>
          </a:xfrm>
          <a:custGeom>
            <a:avLst/>
            <a:gdLst/>
            <a:ahLst/>
            <a:cxnLst/>
            <a:rect l="l" t="t" r="r" b="b"/>
            <a:pathLst>
              <a:path h="441325">
                <a:moveTo>
                  <a:pt x="0" y="4413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B09F24-5BB9-7F5C-B7A4-43E6EA7918FB}"/>
              </a:ext>
            </a:extLst>
          </p:cNvPr>
          <p:cNvGrpSpPr/>
          <p:nvPr/>
        </p:nvGrpSpPr>
        <p:grpSpPr>
          <a:xfrm>
            <a:off x="6631620" y="5634743"/>
            <a:ext cx="2812352" cy="848861"/>
            <a:chOff x="4654521" y="5689188"/>
            <a:chExt cx="2812352" cy="848861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091EABA8-EC33-BE6A-37E2-6AA78A8A875C}"/>
                </a:ext>
              </a:extLst>
            </p:cNvPr>
            <p:cNvSpPr/>
            <p:nvPr/>
          </p:nvSpPr>
          <p:spPr>
            <a:xfrm>
              <a:off x="5683698" y="5817959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90">
                  <a:moveTo>
                    <a:pt x="359999" y="0"/>
                  </a:moveTo>
                  <a:lnTo>
                    <a:pt x="311149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0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4"/>
                  </a:lnTo>
                  <a:lnTo>
                    <a:pt x="49150" y="178300"/>
                  </a:lnTo>
                  <a:lnTo>
                    <a:pt x="28290" y="219871"/>
                  </a:lnTo>
                  <a:lnTo>
                    <a:pt x="12859" y="264297"/>
                  </a:lnTo>
                  <a:lnTo>
                    <a:pt x="3286" y="311149"/>
                  </a:lnTo>
                  <a:lnTo>
                    <a:pt x="0" y="359999"/>
                  </a:lnTo>
                  <a:lnTo>
                    <a:pt x="3286" y="408849"/>
                  </a:lnTo>
                  <a:lnTo>
                    <a:pt x="12859" y="455701"/>
                  </a:lnTo>
                  <a:lnTo>
                    <a:pt x="28290" y="500127"/>
                  </a:lnTo>
                  <a:lnTo>
                    <a:pt x="49150" y="541698"/>
                  </a:lnTo>
                  <a:lnTo>
                    <a:pt x="75010" y="579984"/>
                  </a:lnTo>
                  <a:lnTo>
                    <a:pt x="105441" y="614557"/>
                  </a:lnTo>
                  <a:lnTo>
                    <a:pt x="140014" y="644989"/>
                  </a:lnTo>
                  <a:lnTo>
                    <a:pt x="178300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49" y="716713"/>
                  </a:lnTo>
                  <a:lnTo>
                    <a:pt x="359999" y="719999"/>
                  </a:lnTo>
                  <a:lnTo>
                    <a:pt x="408849" y="716713"/>
                  </a:lnTo>
                  <a:lnTo>
                    <a:pt x="455701" y="707140"/>
                  </a:lnTo>
                  <a:lnTo>
                    <a:pt x="500127" y="691709"/>
                  </a:lnTo>
                  <a:lnTo>
                    <a:pt x="541698" y="670849"/>
                  </a:lnTo>
                  <a:lnTo>
                    <a:pt x="579984" y="644989"/>
                  </a:lnTo>
                  <a:lnTo>
                    <a:pt x="614557" y="614557"/>
                  </a:lnTo>
                  <a:lnTo>
                    <a:pt x="644989" y="579984"/>
                  </a:lnTo>
                  <a:lnTo>
                    <a:pt x="670849" y="541698"/>
                  </a:lnTo>
                  <a:lnTo>
                    <a:pt x="691709" y="500127"/>
                  </a:lnTo>
                  <a:lnTo>
                    <a:pt x="707140" y="455701"/>
                  </a:lnTo>
                  <a:lnTo>
                    <a:pt x="716713" y="408849"/>
                  </a:lnTo>
                  <a:lnTo>
                    <a:pt x="719999" y="359999"/>
                  </a:lnTo>
                  <a:lnTo>
                    <a:pt x="716713" y="311149"/>
                  </a:lnTo>
                  <a:lnTo>
                    <a:pt x="707140" y="264297"/>
                  </a:lnTo>
                  <a:lnTo>
                    <a:pt x="691709" y="219871"/>
                  </a:lnTo>
                  <a:lnTo>
                    <a:pt x="670849" y="178300"/>
                  </a:lnTo>
                  <a:lnTo>
                    <a:pt x="644989" y="140014"/>
                  </a:lnTo>
                  <a:lnTo>
                    <a:pt x="614557" y="105441"/>
                  </a:lnTo>
                  <a:lnTo>
                    <a:pt x="579984" y="75010"/>
                  </a:lnTo>
                  <a:lnTo>
                    <a:pt x="541698" y="49150"/>
                  </a:lnTo>
                  <a:lnTo>
                    <a:pt x="500127" y="28290"/>
                  </a:lnTo>
                  <a:lnTo>
                    <a:pt x="455701" y="12859"/>
                  </a:lnTo>
                  <a:lnTo>
                    <a:pt x="408849" y="3286"/>
                  </a:lnTo>
                  <a:lnTo>
                    <a:pt x="359999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67D1F3F8-D839-E810-9331-2A8C316967EE}"/>
                </a:ext>
              </a:extLst>
            </p:cNvPr>
            <p:cNvSpPr txBox="1"/>
            <p:nvPr/>
          </p:nvSpPr>
          <p:spPr>
            <a:xfrm>
              <a:off x="4654521" y="5689188"/>
              <a:ext cx="2812352" cy="796372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lvl="0" indent="-41910" algn="just" defTabSz="914400" eaLnBrk="1" fontAlgn="auto" latinLnBrk="0" hangingPunct="1">
                <a:lnSpc>
                  <a:spcPct val="1409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/>
                  <a:cs typeface="Arial Black"/>
                </a:rPr>
                <a:t>M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A 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/>
                  <a:cs typeface="Arial Black"/>
                </a:rPr>
                <a:t>R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C H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14904" y="374396"/>
            <a:ext cx="8296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ESPI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195" dirty="0">
                <a:solidFill>
                  <a:srgbClr val="767171"/>
                </a:solidFill>
                <a:latin typeface="Arial"/>
                <a:cs typeface="Arial"/>
              </a:rPr>
              <a:t>A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TIO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1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400" b="1" spc="-10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 M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ANA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GE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M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NT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204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338829" marR="5080" indent="-2053589">
              <a:lnSpc>
                <a:spcPts val="3890"/>
              </a:lnSpc>
              <a:spcBef>
                <a:spcPts val="585"/>
              </a:spcBef>
            </a:pPr>
            <a:r>
              <a:rPr spc="-10" dirty="0"/>
              <a:t>CONSIDER</a:t>
            </a:r>
            <a:r>
              <a:rPr spc="-35" dirty="0"/>
              <a:t> </a:t>
            </a:r>
            <a:r>
              <a:rPr dirty="0">
                <a:solidFill>
                  <a:srgbClr val="000000"/>
                </a:solidFill>
              </a:rPr>
              <a:t>TENSION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PNEUMOTHORAX</a:t>
            </a:r>
            <a:r>
              <a:rPr spc="-10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IN </a:t>
            </a:r>
            <a:r>
              <a:rPr spc="-985" dirty="0">
                <a:solidFill>
                  <a:srgbClr val="000000"/>
                </a:solidFill>
              </a:rPr>
              <a:t> </a:t>
            </a:r>
            <a:r>
              <a:rPr spc="-35" dirty="0">
                <a:solidFill>
                  <a:srgbClr val="000000"/>
                </a:solidFill>
              </a:rPr>
              <a:t>TACTICAL</a:t>
            </a:r>
            <a:r>
              <a:rPr spc="-9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FIELD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CARE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488" y="1850135"/>
            <a:ext cx="4913376" cy="37703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363442" y="2872740"/>
            <a:ext cx="6342380" cy="1979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Caused by </a:t>
            </a:r>
            <a:r>
              <a:rPr sz="2000" b="1" spc="-10" dirty="0">
                <a:latin typeface="Arial"/>
                <a:cs typeface="Arial"/>
              </a:rPr>
              <a:t>SIGNIFICANT </a:t>
            </a:r>
            <a:r>
              <a:rPr sz="2000" b="1" spc="-15" dirty="0">
                <a:latin typeface="Arial"/>
                <a:cs typeface="Arial"/>
              </a:rPr>
              <a:t>TORSO </a:t>
            </a:r>
            <a:r>
              <a:rPr sz="2000" b="1" dirty="0">
                <a:latin typeface="Arial"/>
                <a:cs typeface="Arial"/>
              </a:rPr>
              <a:t>TRAUMA </a:t>
            </a:r>
            <a:r>
              <a:rPr sz="2000" dirty="0">
                <a:latin typeface="Arial MT"/>
                <a:cs typeface="Arial MT"/>
              </a:rPr>
              <a:t>or </a:t>
            </a:r>
            <a:r>
              <a:rPr sz="2000" spc="-10" dirty="0">
                <a:latin typeface="Arial MT"/>
                <a:cs typeface="Arial MT"/>
              </a:rPr>
              <a:t>primary 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blast injury followed by </a:t>
            </a:r>
            <a:r>
              <a:rPr sz="2000" b="1" spc="-10" dirty="0">
                <a:latin typeface="Arial"/>
                <a:cs typeface="Arial"/>
              </a:rPr>
              <a:t>severe/progressive respiratory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distress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(a</a:t>
            </a:r>
            <a:r>
              <a:rPr sz="2000" spc="-10" dirty="0">
                <a:latin typeface="Arial MT"/>
                <a:cs typeface="Arial MT"/>
              </a:rPr>
              <a:t> respiratory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rate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&gt;20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breaths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per</a:t>
            </a:r>
            <a:r>
              <a:rPr sz="20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minute</a:t>
            </a:r>
            <a:r>
              <a:rPr sz="2000" spc="-10" dirty="0">
                <a:latin typeface="Arial MT"/>
                <a:cs typeface="Arial MT"/>
              </a:rPr>
              <a:t>)</a:t>
            </a:r>
            <a:endParaRPr sz="2000">
              <a:latin typeface="Arial MT"/>
              <a:cs typeface="Arial MT"/>
            </a:endParaRPr>
          </a:p>
          <a:p>
            <a:pPr marL="298450" marR="393700" indent="-285750">
              <a:lnSpc>
                <a:spcPct val="100000"/>
              </a:lnSpc>
              <a:spcBef>
                <a:spcPts val="980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z="2000" dirty="0">
                <a:latin typeface="Arial MT"/>
                <a:cs typeface="Arial MT"/>
              </a:rPr>
              <a:t>The </a:t>
            </a:r>
            <a:r>
              <a:rPr sz="2000" spc="-10" dirty="0">
                <a:latin typeface="Arial MT"/>
                <a:cs typeface="Arial MT"/>
              </a:rPr>
              <a:t>recommended treatment </a:t>
            </a:r>
            <a:r>
              <a:rPr sz="2000" dirty="0">
                <a:latin typeface="Arial MT"/>
                <a:cs typeface="Arial MT"/>
              </a:rPr>
              <a:t>of </a:t>
            </a:r>
            <a:r>
              <a:rPr sz="2000" spc="-10" dirty="0">
                <a:latin typeface="Arial MT"/>
                <a:cs typeface="Arial MT"/>
              </a:rPr>
              <a:t>suspected tension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pneumothorax </a:t>
            </a:r>
            <a:r>
              <a:rPr sz="2000" dirty="0">
                <a:latin typeface="Arial MT"/>
                <a:cs typeface="Arial MT"/>
              </a:rPr>
              <a:t>is </a:t>
            </a:r>
            <a:r>
              <a:rPr sz="2000" b="1" spc="-10" dirty="0">
                <a:latin typeface="Arial"/>
                <a:cs typeface="Arial"/>
              </a:rPr>
              <a:t>Needle Decompression </a:t>
            </a:r>
            <a:r>
              <a:rPr sz="2000" b="1" dirty="0">
                <a:latin typeface="Arial"/>
                <a:cs typeface="Arial"/>
              </a:rPr>
              <a:t>of </a:t>
            </a:r>
            <a:r>
              <a:rPr sz="2000" b="1" spc="-5" dirty="0">
                <a:latin typeface="Arial"/>
                <a:cs typeface="Arial"/>
              </a:rPr>
              <a:t>the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Chest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(NDC)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27290" y="3960555"/>
            <a:ext cx="0" cy="892810"/>
          </a:xfrm>
          <a:custGeom>
            <a:avLst/>
            <a:gdLst/>
            <a:ahLst/>
            <a:cxnLst/>
            <a:rect l="l" t="t" r="r" b="b"/>
            <a:pathLst>
              <a:path h="892810">
                <a:moveTo>
                  <a:pt x="0" y="89229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68134B-B996-1A75-C1C6-A83C7C130976}"/>
              </a:ext>
            </a:extLst>
          </p:cNvPr>
          <p:cNvGrpSpPr/>
          <p:nvPr/>
        </p:nvGrpSpPr>
        <p:grpSpPr>
          <a:xfrm>
            <a:off x="4654521" y="5689188"/>
            <a:ext cx="2812352" cy="848861"/>
            <a:chOff x="4654521" y="5689188"/>
            <a:chExt cx="2812352" cy="848861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37877453-7571-2197-4601-B1BE25806BFC}"/>
                </a:ext>
              </a:extLst>
            </p:cNvPr>
            <p:cNvSpPr/>
            <p:nvPr/>
          </p:nvSpPr>
          <p:spPr>
            <a:xfrm>
              <a:off x="5683698" y="5817959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90">
                  <a:moveTo>
                    <a:pt x="359999" y="0"/>
                  </a:moveTo>
                  <a:lnTo>
                    <a:pt x="311149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0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4"/>
                  </a:lnTo>
                  <a:lnTo>
                    <a:pt x="49150" y="178300"/>
                  </a:lnTo>
                  <a:lnTo>
                    <a:pt x="28290" y="219871"/>
                  </a:lnTo>
                  <a:lnTo>
                    <a:pt x="12859" y="264297"/>
                  </a:lnTo>
                  <a:lnTo>
                    <a:pt x="3286" y="311149"/>
                  </a:lnTo>
                  <a:lnTo>
                    <a:pt x="0" y="359999"/>
                  </a:lnTo>
                  <a:lnTo>
                    <a:pt x="3286" y="408849"/>
                  </a:lnTo>
                  <a:lnTo>
                    <a:pt x="12859" y="455701"/>
                  </a:lnTo>
                  <a:lnTo>
                    <a:pt x="28290" y="500127"/>
                  </a:lnTo>
                  <a:lnTo>
                    <a:pt x="49150" y="541698"/>
                  </a:lnTo>
                  <a:lnTo>
                    <a:pt x="75010" y="579984"/>
                  </a:lnTo>
                  <a:lnTo>
                    <a:pt x="105441" y="614557"/>
                  </a:lnTo>
                  <a:lnTo>
                    <a:pt x="140014" y="644989"/>
                  </a:lnTo>
                  <a:lnTo>
                    <a:pt x="178300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49" y="716713"/>
                  </a:lnTo>
                  <a:lnTo>
                    <a:pt x="359999" y="719999"/>
                  </a:lnTo>
                  <a:lnTo>
                    <a:pt x="408849" y="716713"/>
                  </a:lnTo>
                  <a:lnTo>
                    <a:pt x="455701" y="707140"/>
                  </a:lnTo>
                  <a:lnTo>
                    <a:pt x="500127" y="691709"/>
                  </a:lnTo>
                  <a:lnTo>
                    <a:pt x="541698" y="670849"/>
                  </a:lnTo>
                  <a:lnTo>
                    <a:pt x="579984" y="644989"/>
                  </a:lnTo>
                  <a:lnTo>
                    <a:pt x="614557" y="614557"/>
                  </a:lnTo>
                  <a:lnTo>
                    <a:pt x="644989" y="579984"/>
                  </a:lnTo>
                  <a:lnTo>
                    <a:pt x="670849" y="541698"/>
                  </a:lnTo>
                  <a:lnTo>
                    <a:pt x="691709" y="500127"/>
                  </a:lnTo>
                  <a:lnTo>
                    <a:pt x="707140" y="455701"/>
                  </a:lnTo>
                  <a:lnTo>
                    <a:pt x="716713" y="408849"/>
                  </a:lnTo>
                  <a:lnTo>
                    <a:pt x="719999" y="359999"/>
                  </a:lnTo>
                  <a:lnTo>
                    <a:pt x="716713" y="311149"/>
                  </a:lnTo>
                  <a:lnTo>
                    <a:pt x="707140" y="264297"/>
                  </a:lnTo>
                  <a:lnTo>
                    <a:pt x="691709" y="219871"/>
                  </a:lnTo>
                  <a:lnTo>
                    <a:pt x="670849" y="178300"/>
                  </a:lnTo>
                  <a:lnTo>
                    <a:pt x="644989" y="140014"/>
                  </a:lnTo>
                  <a:lnTo>
                    <a:pt x="614557" y="105441"/>
                  </a:lnTo>
                  <a:lnTo>
                    <a:pt x="579984" y="75010"/>
                  </a:lnTo>
                  <a:lnTo>
                    <a:pt x="541698" y="49150"/>
                  </a:lnTo>
                  <a:lnTo>
                    <a:pt x="500127" y="28290"/>
                  </a:lnTo>
                  <a:lnTo>
                    <a:pt x="455701" y="12859"/>
                  </a:lnTo>
                  <a:lnTo>
                    <a:pt x="408849" y="3286"/>
                  </a:lnTo>
                  <a:lnTo>
                    <a:pt x="359999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F6BE6EE8-86CA-8A32-8C78-6F5685330591}"/>
                </a:ext>
              </a:extLst>
            </p:cNvPr>
            <p:cNvSpPr txBox="1"/>
            <p:nvPr/>
          </p:nvSpPr>
          <p:spPr>
            <a:xfrm>
              <a:off x="4654521" y="5689188"/>
              <a:ext cx="2812352" cy="796372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lvl="0" indent="-41910" algn="just" defTabSz="914400" eaLnBrk="1" fontAlgn="auto" latinLnBrk="0" hangingPunct="1">
                <a:lnSpc>
                  <a:spcPct val="1409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/>
                  <a:cs typeface="Arial Black"/>
                </a:rPr>
                <a:t>M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A 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/>
                  <a:cs typeface="Arial Black"/>
                </a:rPr>
                <a:t>R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C H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14904" y="374396"/>
            <a:ext cx="8296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ESPI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195" dirty="0">
                <a:solidFill>
                  <a:srgbClr val="767171"/>
                </a:solidFill>
                <a:latin typeface="Arial"/>
                <a:cs typeface="Arial"/>
              </a:rPr>
              <a:t>A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TIO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1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400" b="1" spc="-10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 M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ANA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GE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M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NT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204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9639" rIns="0" bIns="0" rtlCol="0">
            <a:spAutoFit/>
          </a:bodyPr>
          <a:lstStyle/>
          <a:p>
            <a:pPr marL="2465705" marR="5080" indent="-1985645">
              <a:lnSpc>
                <a:spcPts val="3890"/>
              </a:lnSpc>
              <a:spcBef>
                <a:spcPts val="585"/>
              </a:spcBef>
            </a:pPr>
            <a:r>
              <a:rPr spc="-10" dirty="0"/>
              <a:t>UNSUCCESSFUL </a:t>
            </a:r>
            <a:r>
              <a:rPr spc="-35" dirty="0"/>
              <a:t>TREATMENT </a:t>
            </a:r>
            <a:r>
              <a:rPr spc="-5" dirty="0">
                <a:solidFill>
                  <a:srgbClr val="000000"/>
                </a:solidFill>
              </a:rPr>
              <a:t>OR </a:t>
            </a:r>
            <a:r>
              <a:rPr spc="-10" dirty="0"/>
              <a:t>RECURRENCE </a:t>
            </a:r>
            <a:r>
              <a:rPr spc="-990" dirty="0"/>
              <a:t> </a:t>
            </a:r>
            <a:r>
              <a:rPr dirty="0">
                <a:solidFill>
                  <a:srgbClr val="000000"/>
                </a:solidFill>
              </a:rPr>
              <a:t>OF</a:t>
            </a:r>
            <a:r>
              <a:rPr spc="-5" dirty="0">
                <a:solidFill>
                  <a:srgbClr val="000000"/>
                </a:solidFill>
              </a:rPr>
              <a:t> TENSION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PNEUMOTHORAX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37062" y="2169667"/>
            <a:ext cx="6506209" cy="2961005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845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spc="-10" dirty="0">
                <a:latin typeface="Arial MT"/>
                <a:cs typeface="Arial MT"/>
              </a:rPr>
              <a:t>Burp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chest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seal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if </a:t>
            </a:r>
            <a:r>
              <a:rPr sz="1800" spc="-10" dirty="0">
                <a:latin typeface="Arial MT"/>
                <a:cs typeface="Arial MT"/>
              </a:rPr>
              <a:t>one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place</a:t>
            </a:r>
            <a:endParaRPr sz="1800" dirty="0">
              <a:latin typeface="Arial MT"/>
              <a:cs typeface="Arial MT"/>
            </a:endParaRPr>
          </a:p>
          <a:p>
            <a:pPr marL="297815" marR="5080" indent="-285750">
              <a:lnSpc>
                <a:spcPct val="101099"/>
              </a:lnSpc>
              <a:spcBef>
                <a:spcPts val="720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dirty="0">
                <a:latin typeface="Arial MT"/>
                <a:cs typeface="Arial MT"/>
              </a:rPr>
              <a:t>If </a:t>
            </a:r>
            <a:r>
              <a:rPr sz="1800" b="1" spc="-10" dirty="0">
                <a:latin typeface="Arial"/>
                <a:cs typeface="Arial"/>
              </a:rPr>
              <a:t>initial </a:t>
            </a:r>
            <a:r>
              <a:rPr sz="1800" spc="-10" dirty="0">
                <a:latin typeface="Arial MT"/>
                <a:cs typeface="Arial MT"/>
              </a:rPr>
              <a:t>NDC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does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not </a:t>
            </a:r>
            <a:r>
              <a:rPr sz="1800" spc="-10" dirty="0">
                <a:latin typeface="Arial MT"/>
                <a:cs typeface="Arial MT"/>
              </a:rPr>
              <a:t>result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10" dirty="0">
                <a:latin typeface="Arial MT"/>
                <a:cs typeface="Arial MT"/>
              </a:rPr>
              <a:t>improvement,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5" dirty="0">
                <a:latin typeface="Arial MT"/>
                <a:cs typeface="Arial MT"/>
              </a:rPr>
              <a:t>second NDC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should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attempted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b="1" spc="-10" dirty="0">
                <a:latin typeface="Arial"/>
                <a:cs typeface="Arial"/>
              </a:rPr>
              <a:t>alternate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recommended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site</a:t>
            </a:r>
            <a:endParaRPr sz="1800" dirty="0">
              <a:latin typeface="Arial"/>
              <a:cs typeface="Arial"/>
            </a:endParaRPr>
          </a:p>
          <a:p>
            <a:pPr marL="297815" marR="729615" indent="-285750">
              <a:lnSpc>
                <a:spcPct val="101699"/>
              </a:lnSpc>
              <a:spcBef>
                <a:spcPts val="919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If tension </a:t>
            </a:r>
            <a:r>
              <a:rPr sz="1800" spc="-10" dirty="0">
                <a:latin typeface="Arial MT"/>
                <a:cs typeface="Arial MT"/>
              </a:rPr>
              <a:t>pneumothorax initially responds </a:t>
            </a:r>
            <a:r>
              <a:rPr sz="1800" spc="-5" dirty="0">
                <a:latin typeface="Arial MT"/>
                <a:cs typeface="Arial MT"/>
              </a:rPr>
              <a:t>to NDC, </a:t>
            </a:r>
            <a:r>
              <a:rPr sz="1800" b="1" dirty="0">
                <a:latin typeface="Arial"/>
                <a:cs typeface="Arial"/>
              </a:rPr>
              <a:t>but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symptoms </a:t>
            </a:r>
            <a:r>
              <a:rPr sz="1800" spc="-10" dirty="0">
                <a:latin typeface="Arial MT"/>
                <a:cs typeface="Arial MT"/>
              </a:rPr>
              <a:t>later </a:t>
            </a:r>
            <a:r>
              <a:rPr sz="1800" b="1" spc="-10" dirty="0">
                <a:latin typeface="Arial"/>
                <a:cs typeface="Arial"/>
              </a:rPr>
              <a:t>recur</a:t>
            </a:r>
            <a:r>
              <a:rPr sz="1800" spc="-10" dirty="0">
                <a:latin typeface="Arial MT"/>
                <a:cs typeface="Arial MT"/>
              </a:rPr>
              <a:t>, </a:t>
            </a:r>
            <a:r>
              <a:rPr sz="1800" dirty="0">
                <a:latin typeface="Arial MT"/>
                <a:cs typeface="Arial MT"/>
              </a:rPr>
              <a:t>then </a:t>
            </a:r>
            <a:r>
              <a:rPr sz="1800" b="1" spc="-10" dirty="0">
                <a:latin typeface="Arial"/>
                <a:cs typeface="Arial"/>
              </a:rPr>
              <a:t>repeat NDC </a:t>
            </a:r>
            <a:r>
              <a:rPr sz="1800" b="1" spc="-5" dirty="0">
                <a:latin typeface="Arial"/>
                <a:cs typeface="Arial"/>
              </a:rPr>
              <a:t>at the </a:t>
            </a:r>
            <a:r>
              <a:rPr sz="1800" b="1" spc="-10" dirty="0">
                <a:latin typeface="Arial"/>
                <a:cs typeface="Arial"/>
              </a:rPr>
              <a:t>same 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site</a:t>
            </a:r>
            <a:r>
              <a:rPr sz="18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right beside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the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original</a:t>
            </a:r>
            <a:r>
              <a:rPr sz="18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NDC</a:t>
            </a:r>
            <a:endParaRPr sz="1800" dirty="0">
              <a:latin typeface="Arial"/>
              <a:cs typeface="Arial"/>
            </a:endParaRPr>
          </a:p>
          <a:p>
            <a:pPr marL="297815" marR="167640" indent="-285750">
              <a:lnSpc>
                <a:spcPct val="100000"/>
              </a:lnSpc>
              <a:spcBef>
                <a:spcPts val="1130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dirty="0">
                <a:latin typeface="Arial MT"/>
                <a:cs typeface="Arial MT"/>
              </a:rPr>
              <a:t>If </a:t>
            </a:r>
            <a:r>
              <a:rPr sz="1800" b="1" dirty="0">
                <a:latin typeface="Arial"/>
                <a:cs typeface="Arial"/>
              </a:rPr>
              <a:t>no </a:t>
            </a:r>
            <a:r>
              <a:rPr sz="1800" b="1" spc="-10" dirty="0">
                <a:latin typeface="Arial"/>
                <a:cs typeface="Arial"/>
              </a:rPr>
              <a:t>improvement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10" dirty="0">
                <a:latin typeface="Arial MT"/>
                <a:cs typeface="Arial MT"/>
              </a:rPr>
              <a:t>noted </a:t>
            </a:r>
            <a:r>
              <a:rPr sz="1800" spc="-5" dirty="0">
                <a:latin typeface="Arial MT"/>
                <a:cs typeface="Arial MT"/>
              </a:rPr>
              <a:t>with </a:t>
            </a:r>
            <a:r>
              <a:rPr sz="1800" spc="-10" dirty="0">
                <a:latin typeface="Arial MT"/>
                <a:cs typeface="Arial MT"/>
              </a:rPr>
              <a:t>the second </a:t>
            </a:r>
            <a:r>
              <a:rPr sz="1800" spc="-5" dirty="0">
                <a:latin typeface="Arial MT"/>
                <a:cs typeface="Arial MT"/>
              </a:rPr>
              <a:t>NDC, </a:t>
            </a:r>
            <a:r>
              <a:rPr sz="1800" b="1" spc="-10" dirty="0">
                <a:latin typeface="Arial"/>
                <a:cs typeface="Arial"/>
              </a:rPr>
              <a:t>proceed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with </a:t>
            </a:r>
            <a:r>
              <a:rPr sz="1800" spc="-5" dirty="0">
                <a:latin typeface="Arial MT"/>
                <a:cs typeface="Arial MT"/>
              </a:rPr>
              <a:t>circulation </a:t>
            </a:r>
            <a:r>
              <a:rPr sz="1800" spc="-10" dirty="0">
                <a:latin typeface="Arial MT"/>
                <a:cs typeface="Arial MT"/>
              </a:rPr>
              <a:t>assessment and </a:t>
            </a:r>
            <a:r>
              <a:rPr sz="1800" spc="-5" dirty="0">
                <a:latin typeface="Arial MT"/>
                <a:cs typeface="Arial MT"/>
              </a:rPr>
              <a:t>treatment following 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MARCH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protocol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8488" y="5743426"/>
            <a:ext cx="5799455" cy="1012825"/>
          </a:xfrm>
          <a:custGeom>
            <a:avLst/>
            <a:gdLst/>
            <a:ahLst/>
            <a:cxnLst/>
            <a:rect l="l" t="t" r="r" b="b"/>
            <a:pathLst>
              <a:path w="5799455" h="1012825">
                <a:moveTo>
                  <a:pt x="5682887" y="0"/>
                </a:moveTo>
                <a:lnTo>
                  <a:pt x="116281" y="0"/>
                </a:lnTo>
                <a:lnTo>
                  <a:pt x="71018" y="9136"/>
                </a:lnTo>
                <a:lnTo>
                  <a:pt x="34058" y="34057"/>
                </a:lnTo>
                <a:lnTo>
                  <a:pt x="9136" y="71018"/>
                </a:lnTo>
                <a:lnTo>
                  <a:pt x="0" y="116281"/>
                </a:lnTo>
                <a:lnTo>
                  <a:pt x="0" y="896531"/>
                </a:lnTo>
                <a:lnTo>
                  <a:pt x="9136" y="941793"/>
                </a:lnTo>
                <a:lnTo>
                  <a:pt x="34058" y="978754"/>
                </a:lnTo>
                <a:lnTo>
                  <a:pt x="71018" y="1003674"/>
                </a:lnTo>
                <a:lnTo>
                  <a:pt x="116281" y="1012812"/>
                </a:lnTo>
                <a:lnTo>
                  <a:pt x="5682887" y="1012812"/>
                </a:lnTo>
                <a:lnTo>
                  <a:pt x="5728148" y="1003674"/>
                </a:lnTo>
                <a:lnTo>
                  <a:pt x="5765109" y="978754"/>
                </a:lnTo>
                <a:lnTo>
                  <a:pt x="5790029" y="941793"/>
                </a:lnTo>
                <a:lnTo>
                  <a:pt x="5799168" y="896531"/>
                </a:lnTo>
                <a:lnTo>
                  <a:pt x="5799168" y="116281"/>
                </a:lnTo>
                <a:lnTo>
                  <a:pt x="5790029" y="71018"/>
                </a:lnTo>
                <a:lnTo>
                  <a:pt x="5765109" y="34057"/>
                </a:lnTo>
                <a:lnTo>
                  <a:pt x="5728148" y="9136"/>
                </a:lnTo>
                <a:lnTo>
                  <a:pt x="5682887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62538" y="5958332"/>
            <a:ext cx="4015104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sz="1800" b="1" spc="-5" dirty="0">
                <a:solidFill>
                  <a:srgbClr val="D93C44"/>
                </a:solidFill>
                <a:latin typeface="Arial"/>
                <a:cs typeface="Arial"/>
              </a:rPr>
              <a:t>DO</a:t>
            </a:r>
            <a:r>
              <a:rPr sz="1800" b="1" spc="-20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D93C44"/>
                </a:solidFill>
                <a:latin typeface="Arial"/>
                <a:cs typeface="Arial"/>
              </a:rPr>
              <a:t>NOT</a:t>
            </a:r>
            <a:r>
              <a:rPr sz="1800" b="1" spc="-20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1800" spc="-10" dirty="0">
                <a:latin typeface="Arial MT"/>
                <a:cs typeface="Arial MT"/>
              </a:rPr>
              <a:t>put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NDC</a:t>
            </a:r>
            <a:r>
              <a:rPr sz="1800" spc="-10" dirty="0">
                <a:latin typeface="Arial MT"/>
                <a:cs typeface="Arial MT"/>
              </a:rPr>
              <a:t> through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chest</a:t>
            </a:r>
            <a:r>
              <a:rPr sz="1800" spc="-6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seal!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25"/>
              </a:lnSpc>
            </a:pPr>
            <a:r>
              <a:rPr sz="1800" b="1" spc="-5" dirty="0">
                <a:latin typeface="Arial"/>
                <a:cs typeface="Arial"/>
              </a:rPr>
              <a:t>Use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alternate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site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instead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6911" y="1984248"/>
            <a:ext cx="3398520" cy="416052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95123" y="4295689"/>
            <a:ext cx="0" cy="788035"/>
          </a:xfrm>
          <a:custGeom>
            <a:avLst/>
            <a:gdLst/>
            <a:ahLst/>
            <a:cxnLst/>
            <a:rect l="l" t="t" r="r" b="b"/>
            <a:pathLst>
              <a:path h="788035">
                <a:moveTo>
                  <a:pt x="0" y="78793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7825" y="3429000"/>
            <a:ext cx="0" cy="690880"/>
          </a:xfrm>
          <a:custGeom>
            <a:avLst/>
            <a:gdLst/>
            <a:ahLst/>
            <a:cxnLst/>
            <a:rect l="l" t="t" r="r" b="b"/>
            <a:pathLst>
              <a:path h="690879">
                <a:moveTo>
                  <a:pt x="0" y="69051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5123" y="2657176"/>
            <a:ext cx="0" cy="510540"/>
          </a:xfrm>
          <a:custGeom>
            <a:avLst/>
            <a:gdLst/>
            <a:ahLst/>
            <a:cxnLst/>
            <a:rect l="l" t="t" r="r" b="b"/>
            <a:pathLst>
              <a:path h="510539">
                <a:moveTo>
                  <a:pt x="0" y="510229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5123" y="223188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1647" y="5818632"/>
            <a:ext cx="957072" cy="835152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2661B0-1DA1-703D-80BF-B7206E7BB5E9}"/>
              </a:ext>
            </a:extLst>
          </p:cNvPr>
          <p:cNvGrpSpPr/>
          <p:nvPr/>
        </p:nvGrpSpPr>
        <p:grpSpPr>
          <a:xfrm>
            <a:off x="5971583" y="5743426"/>
            <a:ext cx="2812352" cy="848861"/>
            <a:chOff x="4654521" y="5689188"/>
            <a:chExt cx="2812352" cy="848861"/>
          </a:xfrm>
        </p:grpSpPr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0B976D3E-EDB6-30E2-3DE3-249427CD54D9}"/>
                </a:ext>
              </a:extLst>
            </p:cNvPr>
            <p:cNvSpPr/>
            <p:nvPr/>
          </p:nvSpPr>
          <p:spPr>
            <a:xfrm>
              <a:off x="5683698" y="5817959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90">
                  <a:moveTo>
                    <a:pt x="359999" y="0"/>
                  </a:moveTo>
                  <a:lnTo>
                    <a:pt x="311149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0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4"/>
                  </a:lnTo>
                  <a:lnTo>
                    <a:pt x="49150" y="178300"/>
                  </a:lnTo>
                  <a:lnTo>
                    <a:pt x="28290" y="219871"/>
                  </a:lnTo>
                  <a:lnTo>
                    <a:pt x="12859" y="264297"/>
                  </a:lnTo>
                  <a:lnTo>
                    <a:pt x="3286" y="311149"/>
                  </a:lnTo>
                  <a:lnTo>
                    <a:pt x="0" y="359999"/>
                  </a:lnTo>
                  <a:lnTo>
                    <a:pt x="3286" y="408849"/>
                  </a:lnTo>
                  <a:lnTo>
                    <a:pt x="12859" y="455701"/>
                  </a:lnTo>
                  <a:lnTo>
                    <a:pt x="28290" y="500127"/>
                  </a:lnTo>
                  <a:lnTo>
                    <a:pt x="49150" y="541698"/>
                  </a:lnTo>
                  <a:lnTo>
                    <a:pt x="75010" y="579984"/>
                  </a:lnTo>
                  <a:lnTo>
                    <a:pt x="105441" y="614557"/>
                  </a:lnTo>
                  <a:lnTo>
                    <a:pt x="140014" y="644989"/>
                  </a:lnTo>
                  <a:lnTo>
                    <a:pt x="178300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49" y="716713"/>
                  </a:lnTo>
                  <a:lnTo>
                    <a:pt x="359999" y="719999"/>
                  </a:lnTo>
                  <a:lnTo>
                    <a:pt x="408849" y="716713"/>
                  </a:lnTo>
                  <a:lnTo>
                    <a:pt x="455701" y="707140"/>
                  </a:lnTo>
                  <a:lnTo>
                    <a:pt x="500127" y="691709"/>
                  </a:lnTo>
                  <a:lnTo>
                    <a:pt x="541698" y="670849"/>
                  </a:lnTo>
                  <a:lnTo>
                    <a:pt x="579984" y="644989"/>
                  </a:lnTo>
                  <a:lnTo>
                    <a:pt x="614557" y="614557"/>
                  </a:lnTo>
                  <a:lnTo>
                    <a:pt x="644989" y="579984"/>
                  </a:lnTo>
                  <a:lnTo>
                    <a:pt x="670849" y="541698"/>
                  </a:lnTo>
                  <a:lnTo>
                    <a:pt x="691709" y="500127"/>
                  </a:lnTo>
                  <a:lnTo>
                    <a:pt x="707140" y="455701"/>
                  </a:lnTo>
                  <a:lnTo>
                    <a:pt x="716713" y="408849"/>
                  </a:lnTo>
                  <a:lnTo>
                    <a:pt x="719999" y="359999"/>
                  </a:lnTo>
                  <a:lnTo>
                    <a:pt x="716713" y="311149"/>
                  </a:lnTo>
                  <a:lnTo>
                    <a:pt x="707140" y="264297"/>
                  </a:lnTo>
                  <a:lnTo>
                    <a:pt x="691709" y="219871"/>
                  </a:lnTo>
                  <a:lnTo>
                    <a:pt x="670849" y="178300"/>
                  </a:lnTo>
                  <a:lnTo>
                    <a:pt x="644989" y="140014"/>
                  </a:lnTo>
                  <a:lnTo>
                    <a:pt x="614557" y="105441"/>
                  </a:lnTo>
                  <a:lnTo>
                    <a:pt x="579984" y="75010"/>
                  </a:lnTo>
                  <a:lnTo>
                    <a:pt x="541698" y="49150"/>
                  </a:lnTo>
                  <a:lnTo>
                    <a:pt x="500127" y="28290"/>
                  </a:lnTo>
                  <a:lnTo>
                    <a:pt x="455701" y="12859"/>
                  </a:lnTo>
                  <a:lnTo>
                    <a:pt x="408849" y="3286"/>
                  </a:lnTo>
                  <a:lnTo>
                    <a:pt x="359999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6">
              <a:extLst>
                <a:ext uri="{FF2B5EF4-FFF2-40B4-BE49-F238E27FC236}">
                  <a16:creationId xmlns:a16="http://schemas.microsoft.com/office/drawing/2014/main" id="{2E72F6BD-B7C0-F022-222C-96522AC7E03A}"/>
                </a:ext>
              </a:extLst>
            </p:cNvPr>
            <p:cNvSpPr txBox="1"/>
            <p:nvPr/>
          </p:nvSpPr>
          <p:spPr>
            <a:xfrm>
              <a:off x="4654521" y="5689188"/>
              <a:ext cx="2812352" cy="796372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lvl="0" indent="-41910" algn="just" defTabSz="914400" eaLnBrk="1" fontAlgn="auto" latinLnBrk="0" hangingPunct="1">
                <a:lnSpc>
                  <a:spcPct val="1409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/>
                  <a:cs typeface="Arial Black"/>
                </a:rPr>
                <a:t>M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A 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/>
                  <a:cs typeface="Arial Black"/>
                </a:rPr>
                <a:t>R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C H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14904" y="374396"/>
            <a:ext cx="8296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ESPI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195" dirty="0">
                <a:solidFill>
                  <a:srgbClr val="767171"/>
                </a:solidFill>
                <a:latin typeface="Arial"/>
                <a:cs typeface="Arial"/>
              </a:rPr>
              <a:t>A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TIO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1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400" b="1" spc="-10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 M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ANA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GE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M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NT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204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80462" y="2418588"/>
            <a:ext cx="5680075" cy="224790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241300" marR="343535" indent="-228600" algn="just">
              <a:lnSpc>
                <a:spcPts val="2210"/>
              </a:lnSpc>
              <a:spcBef>
                <a:spcPts val="330"/>
              </a:spcBef>
              <a:buClr>
                <a:srgbClr val="F16232"/>
              </a:buClr>
              <a:buChar char="▪"/>
              <a:tabLst>
                <a:tab pos="241300" algn="l"/>
              </a:tabLst>
            </a:pPr>
            <a:r>
              <a:rPr sz="2000" spc="-5" dirty="0">
                <a:latin typeface="Arial MT"/>
                <a:cs typeface="Arial MT"/>
              </a:rPr>
              <a:t>Site </a:t>
            </a:r>
            <a:r>
              <a:rPr sz="2000" dirty="0">
                <a:latin typeface="Arial MT"/>
                <a:cs typeface="Arial MT"/>
              </a:rPr>
              <a:t>selection is based on </a:t>
            </a:r>
            <a:r>
              <a:rPr sz="2000" spc="-10" dirty="0">
                <a:latin typeface="Arial MT"/>
                <a:cs typeface="Arial MT"/>
              </a:rPr>
              <a:t>the </a:t>
            </a:r>
            <a:r>
              <a:rPr sz="2000" b="1" spc="-10" dirty="0">
                <a:latin typeface="Arial"/>
                <a:cs typeface="Arial"/>
              </a:rPr>
              <a:t>mechanism </a:t>
            </a:r>
            <a:r>
              <a:rPr sz="2000" b="1" dirty="0">
                <a:latin typeface="Arial"/>
                <a:cs typeface="Arial"/>
              </a:rPr>
              <a:t>of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injury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AND </a:t>
            </a:r>
            <a:r>
              <a:rPr sz="2000" b="1" spc="-10" dirty="0">
                <a:latin typeface="Arial"/>
                <a:cs typeface="Arial"/>
              </a:rPr>
              <a:t>physical</a:t>
            </a:r>
            <a:r>
              <a:rPr sz="2000" b="1" spc="-1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findings</a:t>
            </a:r>
            <a:endParaRPr sz="2000">
              <a:latin typeface="Arial"/>
              <a:cs typeface="Arial"/>
            </a:endParaRPr>
          </a:p>
          <a:p>
            <a:pPr marL="241300" marR="5080" indent="-228600" algn="just">
              <a:lnSpc>
                <a:spcPts val="2210"/>
              </a:lnSpc>
              <a:spcBef>
                <a:spcPts val="885"/>
              </a:spcBef>
              <a:buClr>
                <a:srgbClr val="F16232"/>
              </a:buClr>
              <a:buChar char="▪"/>
              <a:tabLst>
                <a:tab pos="241300" algn="l"/>
              </a:tabLst>
            </a:pPr>
            <a:r>
              <a:rPr sz="2000" dirty="0">
                <a:latin typeface="Arial MT"/>
                <a:cs typeface="Arial MT"/>
              </a:rPr>
              <a:t>Use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either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the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b="1" dirty="0">
                <a:latin typeface="Arial"/>
                <a:cs typeface="Arial"/>
              </a:rPr>
              <a:t>second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(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000" dirty="0">
                <a:latin typeface="Arial MT"/>
                <a:cs typeface="Arial MT"/>
              </a:rPr>
              <a:t>)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spc="-10" dirty="0">
                <a:latin typeface="Arial"/>
                <a:cs typeface="Arial"/>
              </a:rPr>
              <a:t>fifth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(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sz="2000" dirty="0">
                <a:latin typeface="Arial MT"/>
                <a:cs typeface="Arial MT"/>
              </a:rPr>
              <a:t>)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intercostal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space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(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either</a:t>
            </a:r>
            <a:r>
              <a:rPr sz="20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is</a:t>
            </a:r>
            <a:r>
              <a:rPr sz="20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preferred</a:t>
            </a:r>
            <a:r>
              <a:rPr sz="2000" spc="-10" dirty="0">
                <a:latin typeface="Arial MT"/>
                <a:cs typeface="Arial MT"/>
              </a:rPr>
              <a:t>)</a:t>
            </a:r>
            <a:endParaRPr sz="2000">
              <a:latin typeface="Arial MT"/>
              <a:cs typeface="Arial MT"/>
            </a:endParaRPr>
          </a:p>
          <a:p>
            <a:pPr marL="241300" marR="332105" indent="-228600" algn="just">
              <a:lnSpc>
                <a:spcPct val="91500"/>
              </a:lnSpc>
              <a:spcBef>
                <a:spcPts val="950"/>
              </a:spcBef>
              <a:buClr>
                <a:srgbClr val="F16232"/>
              </a:buClr>
              <a:buChar char="▪"/>
              <a:tabLst>
                <a:tab pos="241300" algn="l"/>
              </a:tabLst>
            </a:pPr>
            <a:r>
              <a:rPr sz="2000" spc="-10" dirty="0">
                <a:latin typeface="Arial MT"/>
                <a:cs typeface="Arial MT"/>
              </a:rPr>
              <a:t>If the </a:t>
            </a:r>
            <a:r>
              <a:rPr sz="2000" dirty="0">
                <a:latin typeface="Arial MT"/>
                <a:cs typeface="Arial MT"/>
              </a:rPr>
              <a:t>needle is used at </a:t>
            </a:r>
            <a:r>
              <a:rPr sz="2000" spc="-10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second </a:t>
            </a:r>
            <a:r>
              <a:rPr sz="2000" spc="-10" dirty="0">
                <a:latin typeface="Arial MT"/>
                <a:cs typeface="Arial MT"/>
              </a:rPr>
              <a:t>intercostal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space, </a:t>
            </a:r>
            <a:r>
              <a:rPr sz="2000" b="1" spc="-5" dirty="0">
                <a:latin typeface="Arial"/>
                <a:cs typeface="Arial"/>
              </a:rPr>
              <a:t>ensure </a:t>
            </a:r>
            <a:r>
              <a:rPr sz="2000" spc="-10" dirty="0">
                <a:latin typeface="Arial MT"/>
                <a:cs typeface="Arial MT"/>
              </a:rPr>
              <a:t>the </a:t>
            </a:r>
            <a:r>
              <a:rPr sz="2000" spc="-5" dirty="0">
                <a:latin typeface="Arial MT"/>
                <a:cs typeface="Arial MT"/>
              </a:rPr>
              <a:t>site </a:t>
            </a:r>
            <a:r>
              <a:rPr sz="2000" dirty="0">
                <a:latin typeface="Arial MT"/>
                <a:cs typeface="Arial MT"/>
              </a:rPr>
              <a:t>selection </a:t>
            </a:r>
            <a:r>
              <a:rPr sz="2000" b="1" spc="-10" dirty="0">
                <a:latin typeface="Arial"/>
                <a:cs typeface="Arial"/>
              </a:rPr>
              <a:t>is 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OUTSIDE </a:t>
            </a:r>
            <a:r>
              <a:rPr sz="2000" b="1" spc="-5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the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nipple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line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84521" y="1017523"/>
            <a:ext cx="4881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00000"/>
                </a:solidFill>
              </a:rPr>
              <a:t>NDC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10" dirty="0"/>
              <a:t>SITE</a:t>
            </a:r>
            <a:r>
              <a:rPr spc="-114" dirty="0"/>
              <a:t> </a:t>
            </a:r>
            <a:r>
              <a:rPr spc="-10" dirty="0"/>
              <a:t>SELECTION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2272" y="2069592"/>
            <a:ext cx="4526280" cy="317906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744047" y="2524521"/>
            <a:ext cx="0" cy="441325"/>
          </a:xfrm>
          <a:custGeom>
            <a:avLst/>
            <a:gdLst/>
            <a:ahLst/>
            <a:cxnLst/>
            <a:rect l="l" t="t" r="r" b="b"/>
            <a:pathLst>
              <a:path h="441325">
                <a:moveTo>
                  <a:pt x="0" y="4413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44047" y="3191440"/>
            <a:ext cx="0" cy="441325"/>
          </a:xfrm>
          <a:custGeom>
            <a:avLst/>
            <a:gdLst/>
            <a:ahLst/>
            <a:cxnLst/>
            <a:rect l="l" t="t" r="r" b="b"/>
            <a:pathLst>
              <a:path h="441325">
                <a:moveTo>
                  <a:pt x="0" y="4413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37237" y="3860261"/>
            <a:ext cx="0" cy="671830"/>
          </a:xfrm>
          <a:custGeom>
            <a:avLst/>
            <a:gdLst/>
            <a:ahLst/>
            <a:cxnLst/>
            <a:rect l="l" t="t" r="r" b="b"/>
            <a:pathLst>
              <a:path h="671829">
                <a:moveTo>
                  <a:pt x="0" y="671397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4860B1-8819-2ABD-DAE5-5577B1DC4923}"/>
              </a:ext>
            </a:extLst>
          </p:cNvPr>
          <p:cNvGrpSpPr/>
          <p:nvPr/>
        </p:nvGrpSpPr>
        <p:grpSpPr>
          <a:xfrm>
            <a:off x="4654521" y="5689188"/>
            <a:ext cx="2812352" cy="848861"/>
            <a:chOff x="4654521" y="5689188"/>
            <a:chExt cx="2812352" cy="848861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18B84B7-5D4B-0E97-EFBF-B9387CA48A0F}"/>
                </a:ext>
              </a:extLst>
            </p:cNvPr>
            <p:cNvSpPr/>
            <p:nvPr/>
          </p:nvSpPr>
          <p:spPr>
            <a:xfrm>
              <a:off x="5683698" y="5817959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90">
                  <a:moveTo>
                    <a:pt x="359999" y="0"/>
                  </a:moveTo>
                  <a:lnTo>
                    <a:pt x="311149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0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4"/>
                  </a:lnTo>
                  <a:lnTo>
                    <a:pt x="49150" y="178300"/>
                  </a:lnTo>
                  <a:lnTo>
                    <a:pt x="28290" y="219871"/>
                  </a:lnTo>
                  <a:lnTo>
                    <a:pt x="12859" y="264297"/>
                  </a:lnTo>
                  <a:lnTo>
                    <a:pt x="3286" y="311149"/>
                  </a:lnTo>
                  <a:lnTo>
                    <a:pt x="0" y="359999"/>
                  </a:lnTo>
                  <a:lnTo>
                    <a:pt x="3286" y="408849"/>
                  </a:lnTo>
                  <a:lnTo>
                    <a:pt x="12859" y="455701"/>
                  </a:lnTo>
                  <a:lnTo>
                    <a:pt x="28290" y="500127"/>
                  </a:lnTo>
                  <a:lnTo>
                    <a:pt x="49150" y="541698"/>
                  </a:lnTo>
                  <a:lnTo>
                    <a:pt x="75010" y="579984"/>
                  </a:lnTo>
                  <a:lnTo>
                    <a:pt x="105441" y="614557"/>
                  </a:lnTo>
                  <a:lnTo>
                    <a:pt x="140014" y="644989"/>
                  </a:lnTo>
                  <a:lnTo>
                    <a:pt x="178300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49" y="716713"/>
                  </a:lnTo>
                  <a:lnTo>
                    <a:pt x="359999" y="719999"/>
                  </a:lnTo>
                  <a:lnTo>
                    <a:pt x="408849" y="716713"/>
                  </a:lnTo>
                  <a:lnTo>
                    <a:pt x="455701" y="707140"/>
                  </a:lnTo>
                  <a:lnTo>
                    <a:pt x="500127" y="691709"/>
                  </a:lnTo>
                  <a:lnTo>
                    <a:pt x="541698" y="670849"/>
                  </a:lnTo>
                  <a:lnTo>
                    <a:pt x="579984" y="644989"/>
                  </a:lnTo>
                  <a:lnTo>
                    <a:pt x="614557" y="614557"/>
                  </a:lnTo>
                  <a:lnTo>
                    <a:pt x="644989" y="579984"/>
                  </a:lnTo>
                  <a:lnTo>
                    <a:pt x="670849" y="541698"/>
                  </a:lnTo>
                  <a:lnTo>
                    <a:pt x="691709" y="500127"/>
                  </a:lnTo>
                  <a:lnTo>
                    <a:pt x="707140" y="455701"/>
                  </a:lnTo>
                  <a:lnTo>
                    <a:pt x="716713" y="408849"/>
                  </a:lnTo>
                  <a:lnTo>
                    <a:pt x="719999" y="359999"/>
                  </a:lnTo>
                  <a:lnTo>
                    <a:pt x="716713" y="311149"/>
                  </a:lnTo>
                  <a:lnTo>
                    <a:pt x="707140" y="264297"/>
                  </a:lnTo>
                  <a:lnTo>
                    <a:pt x="691709" y="219871"/>
                  </a:lnTo>
                  <a:lnTo>
                    <a:pt x="670849" y="178300"/>
                  </a:lnTo>
                  <a:lnTo>
                    <a:pt x="644989" y="140014"/>
                  </a:lnTo>
                  <a:lnTo>
                    <a:pt x="614557" y="105441"/>
                  </a:lnTo>
                  <a:lnTo>
                    <a:pt x="579984" y="75010"/>
                  </a:lnTo>
                  <a:lnTo>
                    <a:pt x="541698" y="49150"/>
                  </a:lnTo>
                  <a:lnTo>
                    <a:pt x="500127" y="28290"/>
                  </a:lnTo>
                  <a:lnTo>
                    <a:pt x="455701" y="12859"/>
                  </a:lnTo>
                  <a:lnTo>
                    <a:pt x="408849" y="3286"/>
                  </a:lnTo>
                  <a:lnTo>
                    <a:pt x="359999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CABB4511-46BD-DBC5-575C-7EFACC24A358}"/>
                </a:ext>
              </a:extLst>
            </p:cNvPr>
            <p:cNvSpPr txBox="1"/>
            <p:nvPr/>
          </p:nvSpPr>
          <p:spPr>
            <a:xfrm>
              <a:off x="4654521" y="5689188"/>
              <a:ext cx="2812352" cy="796372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lvl="0" indent="-41910" algn="just" defTabSz="914400" eaLnBrk="1" fontAlgn="auto" latinLnBrk="0" hangingPunct="1">
                <a:lnSpc>
                  <a:spcPct val="1409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/>
                  <a:cs typeface="Arial Black"/>
                </a:rPr>
                <a:t>M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A 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/>
                  <a:cs typeface="Arial Black"/>
                </a:rPr>
                <a:t>R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C H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82194" y="2589528"/>
            <a:ext cx="3858509" cy="290766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14779" y="374396"/>
            <a:ext cx="83413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767171"/>
                </a:solidFill>
              </a:rPr>
              <a:t>R</a:t>
            </a:r>
            <a:r>
              <a:rPr sz="2400" spc="-25" dirty="0">
                <a:solidFill>
                  <a:srgbClr val="767171"/>
                </a:solidFill>
              </a:rPr>
              <a:t>ESPI</a:t>
            </a:r>
            <a:r>
              <a:rPr sz="2400" spc="-20" dirty="0">
                <a:solidFill>
                  <a:srgbClr val="767171"/>
                </a:solidFill>
              </a:rPr>
              <a:t>RA</a:t>
            </a:r>
            <a:r>
              <a:rPr sz="2400" spc="-30" dirty="0">
                <a:solidFill>
                  <a:srgbClr val="767171"/>
                </a:solidFill>
              </a:rPr>
              <a:t>T</a:t>
            </a:r>
            <a:r>
              <a:rPr sz="2400" spc="-25" dirty="0">
                <a:solidFill>
                  <a:srgbClr val="767171"/>
                </a:solidFill>
              </a:rPr>
              <a:t>IO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4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ASSESSMENT</a:t>
            </a:r>
            <a:r>
              <a:rPr sz="2400" spc="-1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AND</a:t>
            </a:r>
            <a:r>
              <a:rPr sz="2400" spc="-5" dirty="0">
                <a:solidFill>
                  <a:srgbClr val="767171"/>
                </a:solidFill>
              </a:rPr>
              <a:t> M</a:t>
            </a:r>
            <a:r>
              <a:rPr sz="2400" dirty="0">
                <a:solidFill>
                  <a:srgbClr val="767171"/>
                </a:solidFill>
              </a:rPr>
              <a:t>ANA</a:t>
            </a:r>
            <a:r>
              <a:rPr sz="2400" spc="-10" dirty="0">
                <a:solidFill>
                  <a:srgbClr val="767171"/>
                </a:solidFill>
              </a:rPr>
              <a:t>GE</a:t>
            </a:r>
            <a:r>
              <a:rPr sz="2400" spc="-5" dirty="0">
                <a:solidFill>
                  <a:srgbClr val="767171"/>
                </a:solidFill>
              </a:rPr>
              <a:t>M</a:t>
            </a:r>
            <a:r>
              <a:rPr sz="2400" spc="-10" dirty="0">
                <a:solidFill>
                  <a:srgbClr val="767171"/>
                </a:solidFill>
              </a:rPr>
              <a:t>E</a:t>
            </a:r>
            <a:r>
              <a:rPr sz="2400" dirty="0">
                <a:solidFill>
                  <a:srgbClr val="767171"/>
                </a:solidFill>
              </a:rPr>
              <a:t>NT</a:t>
            </a:r>
            <a:r>
              <a:rPr sz="2400" spc="-20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I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204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TFC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2198654" y="935228"/>
            <a:ext cx="78009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Arial"/>
                <a:cs typeface="Arial"/>
              </a:rPr>
              <a:t>POSITION</a:t>
            </a:r>
            <a:r>
              <a:rPr sz="3600" b="1" spc="-165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AFTER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NDC</a:t>
            </a:r>
            <a:r>
              <a:rPr sz="3600" b="1" spc="-200" dirty="0">
                <a:latin typeface="Arial"/>
                <a:cs typeface="Arial"/>
              </a:rPr>
              <a:t> </a:t>
            </a:r>
            <a:r>
              <a:rPr sz="3600" b="1" spc="-70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6388" y="3357155"/>
            <a:ext cx="5867400" cy="204752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85455" y="2181859"/>
            <a:ext cx="393382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98450" marR="5080" indent="-285750">
              <a:lnSpc>
                <a:spcPts val="2110"/>
              </a:lnSpc>
              <a:spcBef>
                <a:spcPts val="210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If the </a:t>
            </a:r>
            <a:r>
              <a:rPr sz="1800" spc="-10" dirty="0">
                <a:latin typeface="Arial MT"/>
                <a:cs typeface="Arial MT"/>
              </a:rPr>
              <a:t>casualty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10" dirty="0">
                <a:latin typeface="Arial MT"/>
                <a:cs typeface="Arial MT"/>
              </a:rPr>
              <a:t>unconscious, place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casualty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recovery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position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16785" y="2181859"/>
            <a:ext cx="4065904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98450" marR="5080" indent="-285750" algn="just">
              <a:lnSpc>
                <a:spcPct val="99400"/>
              </a:lnSpc>
              <a:spcBef>
                <a:spcPts val="110"/>
              </a:spcBef>
              <a:buClr>
                <a:srgbClr val="F16232"/>
              </a:buClr>
              <a:buChar char="▪"/>
              <a:tabLst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If </a:t>
            </a:r>
            <a:r>
              <a:rPr sz="1800" spc="-10" dirty="0">
                <a:latin typeface="Arial MT"/>
                <a:cs typeface="Arial MT"/>
              </a:rPr>
              <a:t>the </a:t>
            </a:r>
            <a:r>
              <a:rPr sz="1800" spc="-5" dirty="0">
                <a:latin typeface="Arial MT"/>
                <a:cs typeface="Arial MT"/>
              </a:rPr>
              <a:t>casualty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5" dirty="0">
                <a:latin typeface="Arial MT"/>
                <a:cs typeface="Arial MT"/>
              </a:rPr>
              <a:t>conscious, </a:t>
            </a:r>
            <a:r>
              <a:rPr sz="1800" spc="-10" dirty="0">
                <a:latin typeface="Arial MT"/>
                <a:cs typeface="Arial MT"/>
              </a:rPr>
              <a:t>allow the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 to </a:t>
            </a:r>
            <a:r>
              <a:rPr sz="1800" spc="-10" dirty="0">
                <a:latin typeface="Arial MT"/>
                <a:cs typeface="Arial MT"/>
              </a:rPr>
              <a:t>adopt the </a:t>
            </a:r>
            <a:r>
              <a:rPr sz="1800" spc="-5" dirty="0">
                <a:latin typeface="Arial MT"/>
                <a:cs typeface="Arial MT"/>
              </a:rPr>
              <a:t>sitting </a:t>
            </a:r>
            <a:r>
              <a:rPr sz="1800" spc="-10" dirty="0">
                <a:latin typeface="Arial MT"/>
                <a:cs typeface="Arial MT"/>
              </a:rPr>
              <a:t>position, 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if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breathing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more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comfortable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42192" y="2184396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99208" y="2204495"/>
            <a:ext cx="0" cy="869315"/>
          </a:xfrm>
          <a:custGeom>
            <a:avLst/>
            <a:gdLst/>
            <a:ahLst/>
            <a:cxnLst/>
            <a:rect l="l" t="t" r="r" b="b"/>
            <a:pathLst>
              <a:path h="869314">
                <a:moveTo>
                  <a:pt x="0" y="8689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D8AC01-278A-CDEE-19AE-3C9D2A905928}"/>
              </a:ext>
            </a:extLst>
          </p:cNvPr>
          <p:cNvGrpSpPr/>
          <p:nvPr/>
        </p:nvGrpSpPr>
        <p:grpSpPr>
          <a:xfrm>
            <a:off x="4654521" y="5689188"/>
            <a:ext cx="2812352" cy="848861"/>
            <a:chOff x="4654521" y="5689188"/>
            <a:chExt cx="2812352" cy="848861"/>
          </a:xfrm>
        </p:grpSpPr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FE1E4616-938B-F195-21D0-59262A5E291F}"/>
                </a:ext>
              </a:extLst>
            </p:cNvPr>
            <p:cNvSpPr/>
            <p:nvPr/>
          </p:nvSpPr>
          <p:spPr>
            <a:xfrm>
              <a:off x="5683698" y="5817959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90">
                  <a:moveTo>
                    <a:pt x="359999" y="0"/>
                  </a:moveTo>
                  <a:lnTo>
                    <a:pt x="311149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0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4"/>
                  </a:lnTo>
                  <a:lnTo>
                    <a:pt x="49150" y="178300"/>
                  </a:lnTo>
                  <a:lnTo>
                    <a:pt x="28290" y="219871"/>
                  </a:lnTo>
                  <a:lnTo>
                    <a:pt x="12859" y="264297"/>
                  </a:lnTo>
                  <a:lnTo>
                    <a:pt x="3286" y="311149"/>
                  </a:lnTo>
                  <a:lnTo>
                    <a:pt x="0" y="359999"/>
                  </a:lnTo>
                  <a:lnTo>
                    <a:pt x="3286" y="408849"/>
                  </a:lnTo>
                  <a:lnTo>
                    <a:pt x="12859" y="455701"/>
                  </a:lnTo>
                  <a:lnTo>
                    <a:pt x="28290" y="500127"/>
                  </a:lnTo>
                  <a:lnTo>
                    <a:pt x="49150" y="541698"/>
                  </a:lnTo>
                  <a:lnTo>
                    <a:pt x="75010" y="579984"/>
                  </a:lnTo>
                  <a:lnTo>
                    <a:pt x="105441" y="614557"/>
                  </a:lnTo>
                  <a:lnTo>
                    <a:pt x="140014" y="644989"/>
                  </a:lnTo>
                  <a:lnTo>
                    <a:pt x="178300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49" y="716713"/>
                  </a:lnTo>
                  <a:lnTo>
                    <a:pt x="359999" y="719999"/>
                  </a:lnTo>
                  <a:lnTo>
                    <a:pt x="408849" y="716713"/>
                  </a:lnTo>
                  <a:lnTo>
                    <a:pt x="455701" y="707140"/>
                  </a:lnTo>
                  <a:lnTo>
                    <a:pt x="500127" y="691709"/>
                  </a:lnTo>
                  <a:lnTo>
                    <a:pt x="541698" y="670849"/>
                  </a:lnTo>
                  <a:lnTo>
                    <a:pt x="579984" y="644989"/>
                  </a:lnTo>
                  <a:lnTo>
                    <a:pt x="614557" y="614557"/>
                  </a:lnTo>
                  <a:lnTo>
                    <a:pt x="644989" y="579984"/>
                  </a:lnTo>
                  <a:lnTo>
                    <a:pt x="670849" y="541698"/>
                  </a:lnTo>
                  <a:lnTo>
                    <a:pt x="691709" y="500127"/>
                  </a:lnTo>
                  <a:lnTo>
                    <a:pt x="707140" y="455701"/>
                  </a:lnTo>
                  <a:lnTo>
                    <a:pt x="716713" y="408849"/>
                  </a:lnTo>
                  <a:lnTo>
                    <a:pt x="719999" y="359999"/>
                  </a:lnTo>
                  <a:lnTo>
                    <a:pt x="716713" y="311149"/>
                  </a:lnTo>
                  <a:lnTo>
                    <a:pt x="707140" y="264297"/>
                  </a:lnTo>
                  <a:lnTo>
                    <a:pt x="691709" y="219871"/>
                  </a:lnTo>
                  <a:lnTo>
                    <a:pt x="670849" y="178300"/>
                  </a:lnTo>
                  <a:lnTo>
                    <a:pt x="644989" y="140014"/>
                  </a:lnTo>
                  <a:lnTo>
                    <a:pt x="614557" y="105441"/>
                  </a:lnTo>
                  <a:lnTo>
                    <a:pt x="579984" y="75010"/>
                  </a:lnTo>
                  <a:lnTo>
                    <a:pt x="541698" y="49150"/>
                  </a:lnTo>
                  <a:lnTo>
                    <a:pt x="500127" y="28290"/>
                  </a:lnTo>
                  <a:lnTo>
                    <a:pt x="455701" y="12859"/>
                  </a:lnTo>
                  <a:lnTo>
                    <a:pt x="408849" y="3286"/>
                  </a:lnTo>
                  <a:lnTo>
                    <a:pt x="359999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1564EC02-BE9C-ECF8-D841-FE6D8EA3B015}"/>
                </a:ext>
              </a:extLst>
            </p:cNvPr>
            <p:cNvSpPr txBox="1"/>
            <p:nvPr/>
          </p:nvSpPr>
          <p:spPr>
            <a:xfrm>
              <a:off x="4654521" y="5689188"/>
              <a:ext cx="2812352" cy="796372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lvl="0" indent="-41910" algn="just" defTabSz="914400" eaLnBrk="1" fontAlgn="auto" latinLnBrk="0" hangingPunct="1">
                <a:lnSpc>
                  <a:spcPct val="1409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/>
                  <a:cs typeface="Arial Black"/>
                </a:rPr>
                <a:t>M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A 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/>
                  <a:cs typeface="Arial Black"/>
                </a:rPr>
                <a:t>R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C H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82494" y="1277960"/>
            <a:ext cx="10311765" cy="4462780"/>
          </a:xfrm>
          <a:custGeom>
            <a:avLst/>
            <a:gdLst/>
            <a:ahLst/>
            <a:cxnLst/>
            <a:rect l="l" t="t" r="r" b="b"/>
            <a:pathLst>
              <a:path w="10311765" h="4462780">
                <a:moveTo>
                  <a:pt x="390712" y="2"/>
                </a:moveTo>
                <a:lnTo>
                  <a:pt x="390712" y="2"/>
                </a:lnTo>
                <a:lnTo>
                  <a:pt x="745613" y="2"/>
                </a:lnTo>
                <a:lnTo>
                  <a:pt x="796314" y="1"/>
                </a:lnTo>
                <a:lnTo>
                  <a:pt x="5004435" y="1"/>
                </a:lnTo>
                <a:lnTo>
                  <a:pt x="5055136" y="0"/>
                </a:lnTo>
                <a:lnTo>
                  <a:pt x="8959056" y="0"/>
                </a:lnTo>
                <a:lnTo>
                  <a:pt x="9013801" y="2246"/>
                </a:lnTo>
                <a:lnTo>
                  <a:pt x="9066819" y="8828"/>
                </a:lnTo>
                <a:lnTo>
                  <a:pt x="9117798" y="19509"/>
                </a:lnTo>
                <a:lnTo>
                  <a:pt x="9166424" y="34055"/>
                </a:lnTo>
                <a:lnTo>
                  <a:pt x="9212386" y="52228"/>
                </a:lnTo>
                <a:lnTo>
                  <a:pt x="9255371" y="73794"/>
                </a:lnTo>
                <a:lnTo>
                  <a:pt x="9295066" y="98516"/>
                </a:lnTo>
                <a:lnTo>
                  <a:pt x="9331159" y="126159"/>
                </a:lnTo>
                <a:lnTo>
                  <a:pt x="9363338" y="156486"/>
                </a:lnTo>
                <a:lnTo>
                  <a:pt x="9391290" y="189263"/>
                </a:lnTo>
                <a:lnTo>
                  <a:pt x="9414703" y="224252"/>
                </a:lnTo>
                <a:lnTo>
                  <a:pt x="9433263" y="261219"/>
                </a:lnTo>
                <a:lnTo>
                  <a:pt x="9446660" y="299927"/>
                </a:lnTo>
                <a:lnTo>
                  <a:pt x="10311321" y="2189588"/>
                </a:lnTo>
                <a:lnTo>
                  <a:pt x="9446660" y="4162824"/>
                </a:lnTo>
                <a:lnTo>
                  <a:pt x="9433263" y="4201532"/>
                </a:lnTo>
                <a:lnTo>
                  <a:pt x="9414703" y="4238499"/>
                </a:lnTo>
                <a:lnTo>
                  <a:pt x="9391290" y="4273488"/>
                </a:lnTo>
                <a:lnTo>
                  <a:pt x="9363338" y="4306264"/>
                </a:lnTo>
                <a:lnTo>
                  <a:pt x="9331159" y="4336592"/>
                </a:lnTo>
                <a:lnTo>
                  <a:pt x="9295066" y="4364235"/>
                </a:lnTo>
                <a:lnTo>
                  <a:pt x="9255371" y="4388957"/>
                </a:lnTo>
                <a:lnTo>
                  <a:pt x="9212386" y="4410523"/>
                </a:lnTo>
                <a:lnTo>
                  <a:pt x="9166424" y="4428696"/>
                </a:lnTo>
                <a:lnTo>
                  <a:pt x="9117798" y="4443242"/>
                </a:lnTo>
                <a:lnTo>
                  <a:pt x="9066819" y="4453923"/>
                </a:lnTo>
                <a:lnTo>
                  <a:pt x="9013801" y="4460505"/>
                </a:lnTo>
                <a:lnTo>
                  <a:pt x="8959056" y="4462752"/>
                </a:lnTo>
                <a:lnTo>
                  <a:pt x="458805" y="4462752"/>
                </a:lnTo>
                <a:lnTo>
                  <a:pt x="401328" y="4460224"/>
                </a:lnTo>
                <a:lnTo>
                  <a:pt x="346839" y="4452831"/>
                </a:lnTo>
                <a:lnTo>
                  <a:pt x="295540" y="4440853"/>
                </a:lnTo>
                <a:lnTo>
                  <a:pt x="247636" y="4424572"/>
                </a:lnTo>
                <a:lnTo>
                  <a:pt x="203330" y="4404270"/>
                </a:lnTo>
                <a:lnTo>
                  <a:pt x="162824" y="4380230"/>
                </a:lnTo>
                <a:lnTo>
                  <a:pt x="126322" y="4352732"/>
                </a:lnTo>
                <a:lnTo>
                  <a:pt x="94028" y="4322059"/>
                </a:lnTo>
                <a:lnTo>
                  <a:pt x="66144" y="4288492"/>
                </a:lnTo>
                <a:lnTo>
                  <a:pt x="42874" y="4252314"/>
                </a:lnTo>
                <a:lnTo>
                  <a:pt x="24421" y="4213806"/>
                </a:lnTo>
                <a:lnTo>
                  <a:pt x="10989" y="4173250"/>
                </a:lnTo>
                <a:lnTo>
                  <a:pt x="2781" y="4130928"/>
                </a:lnTo>
                <a:lnTo>
                  <a:pt x="0" y="4087122"/>
                </a:lnTo>
                <a:lnTo>
                  <a:pt x="0" y="356175"/>
                </a:lnTo>
                <a:lnTo>
                  <a:pt x="2075" y="309384"/>
                </a:lnTo>
                <a:lnTo>
                  <a:pt x="8382" y="264925"/>
                </a:lnTo>
                <a:lnTo>
                  <a:pt x="19036" y="223042"/>
                </a:lnTo>
                <a:lnTo>
                  <a:pt x="34157" y="183982"/>
                </a:lnTo>
                <a:lnTo>
                  <a:pt x="53863" y="147990"/>
                </a:lnTo>
                <a:lnTo>
                  <a:pt x="78271" y="115312"/>
                </a:lnTo>
                <a:lnTo>
                  <a:pt x="107500" y="86194"/>
                </a:lnTo>
                <a:lnTo>
                  <a:pt x="141667" y="60881"/>
                </a:lnTo>
                <a:lnTo>
                  <a:pt x="180891" y="39620"/>
                </a:lnTo>
                <a:lnTo>
                  <a:pt x="225289" y="22656"/>
                </a:lnTo>
                <a:lnTo>
                  <a:pt x="274980" y="10234"/>
                </a:lnTo>
                <a:lnTo>
                  <a:pt x="330081" y="2601"/>
                </a:lnTo>
                <a:lnTo>
                  <a:pt x="390712" y="2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8188" y="291084"/>
            <a:ext cx="5613400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67055" marR="5080" indent="-554990">
              <a:lnSpc>
                <a:spcPts val="2210"/>
              </a:lnSpc>
              <a:spcBef>
                <a:spcPts val="330"/>
              </a:spcBef>
            </a:pPr>
            <a:r>
              <a:rPr sz="2000" spc="-20" dirty="0">
                <a:solidFill>
                  <a:srgbClr val="767171"/>
                </a:solidFill>
              </a:rPr>
              <a:t>TACTICAL</a:t>
            </a:r>
            <a:r>
              <a:rPr sz="2000" spc="-55" dirty="0">
                <a:solidFill>
                  <a:srgbClr val="767171"/>
                </a:solidFill>
              </a:rPr>
              <a:t> </a:t>
            </a:r>
            <a:r>
              <a:rPr sz="2000" spc="-25" dirty="0">
                <a:solidFill>
                  <a:srgbClr val="767171"/>
                </a:solidFill>
              </a:rPr>
              <a:t>COMBAT</a:t>
            </a:r>
            <a:r>
              <a:rPr sz="2000" spc="-60" dirty="0">
                <a:solidFill>
                  <a:srgbClr val="767171"/>
                </a:solidFill>
              </a:rPr>
              <a:t> </a:t>
            </a:r>
            <a:r>
              <a:rPr sz="2000" spc="-15" dirty="0">
                <a:solidFill>
                  <a:srgbClr val="767171"/>
                </a:solidFill>
              </a:rPr>
              <a:t>CASUALTY</a:t>
            </a:r>
            <a:r>
              <a:rPr sz="2000" spc="-45" dirty="0">
                <a:solidFill>
                  <a:srgbClr val="767171"/>
                </a:solidFill>
              </a:rPr>
              <a:t> </a:t>
            </a:r>
            <a:r>
              <a:rPr sz="2000" dirty="0">
                <a:solidFill>
                  <a:srgbClr val="767171"/>
                </a:solidFill>
              </a:rPr>
              <a:t>CARE</a:t>
            </a:r>
            <a:r>
              <a:rPr sz="2000" spc="-5" dirty="0">
                <a:solidFill>
                  <a:srgbClr val="767171"/>
                </a:solidFill>
              </a:rPr>
              <a:t> </a:t>
            </a:r>
            <a:r>
              <a:rPr sz="2000" dirty="0">
                <a:solidFill>
                  <a:srgbClr val="767171"/>
                </a:solidFill>
              </a:rPr>
              <a:t>(TCCC) </a:t>
            </a:r>
            <a:r>
              <a:rPr sz="2000" spc="-545" dirty="0">
                <a:solidFill>
                  <a:srgbClr val="767171"/>
                </a:solidFill>
              </a:rPr>
              <a:t> </a:t>
            </a:r>
            <a:r>
              <a:rPr sz="2000" dirty="0">
                <a:solidFill>
                  <a:srgbClr val="767171"/>
                </a:solidFill>
              </a:rPr>
              <a:t>ROLE-BASED</a:t>
            </a:r>
            <a:r>
              <a:rPr sz="2000" spc="-15" dirty="0">
                <a:solidFill>
                  <a:srgbClr val="767171"/>
                </a:solidFill>
              </a:rPr>
              <a:t> </a:t>
            </a:r>
            <a:r>
              <a:rPr sz="2000" dirty="0">
                <a:solidFill>
                  <a:srgbClr val="767171"/>
                </a:solidFill>
              </a:rPr>
              <a:t>TRAINING</a:t>
            </a:r>
            <a:r>
              <a:rPr sz="2000" spc="-55" dirty="0">
                <a:solidFill>
                  <a:srgbClr val="767171"/>
                </a:solidFill>
              </a:rPr>
              <a:t> </a:t>
            </a:r>
            <a:r>
              <a:rPr sz="2000" dirty="0">
                <a:solidFill>
                  <a:srgbClr val="767171"/>
                </a:solidFill>
              </a:rPr>
              <a:t>SPECTRUM</a:t>
            </a:r>
            <a:endParaRPr sz="2000"/>
          </a:p>
        </p:txBody>
      </p:sp>
      <p:grpSp>
        <p:nvGrpSpPr>
          <p:cNvPr id="5" name="object 5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6" name="object 6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781128" y="0"/>
                  </a:moveTo>
                  <a:lnTo>
                    <a:pt x="0" y="0"/>
                  </a:lnTo>
                  <a:lnTo>
                    <a:pt x="0" y="371575"/>
                  </a:lnTo>
                  <a:lnTo>
                    <a:pt x="9781128" y="371575"/>
                  </a:lnTo>
                  <a:lnTo>
                    <a:pt x="10024089" y="185793"/>
                  </a:lnTo>
                  <a:lnTo>
                    <a:pt x="97811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781128" y="0"/>
                  </a:lnTo>
                  <a:lnTo>
                    <a:pt x="10024090" y="185794"/>
                  </a:lnTo>
                  <a:lnTo>
                    <a:pt x="9781128" y="371577"/>
                  </a:lnTo>
                  <a:lnTo>
                    <a:pt x="0" y="371577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853125" y="5924803"/>
            <a:ext cx="4124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595959"/>
                </a:solidFill>
                <a:latin typeface="Arial"/>
                <a:cs typeface="Arial"/>
              </a:rPr>
              <a:t>STANDARDIZED</a:t>
            </a:r>
            <a:r>
              <a:rPr sz="1800" b="1" spc="-5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JOINT</a:t>
            </a:r>
            <a:r>
              <a:rPr sz="1800" b="1" spc="-3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94884" y="5315203"/>
            <a:ext cx="1733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YO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sz="18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ARE</a:t>
            </a:r>
            <a:r>
              <a:rPr sz="1800" b="1" spc="-1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16514" y="1133471"/>
            <a:ext cx="4714875" cy="424815"/>
          </a:xfrm>
          <a:custGeom>
            <a:avLst/>
            <a:gdLst/>
            <a:ahLst/>
            <a:cxnLst/>
            <a:rect l="l" t="t" r="r" b="b"/>
            <a:pathLst>
              <a:path w="4714875" h="424815">
                <a:moveTo>
                  <a:pt x="4714617" y="0"/>
                </a:moveTo>
                <a:lnTo>
                  <a:pt x="0" y="0"/>
                </a:lnTo>
                <a:lnTo>
                  <a:pt x="0" y="424731"/>
                </a:lnTo>
                <a:lnTo>
                  <a:pt x="4714617" y="424731"/>
                </a:lnTo>
                <a:lnTo>
                  <a:pt x="47146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36392" y="1102867"/>
            <a:ext cx="2061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ROLE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1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65626" y="1513212"/>
            <a:ext cx="3914775" cy="708025"/>
            <a:chOff x="1665626" y="1513212"/>
            <a:chExt cx="3914775" cy="708025"/>
          </a:xfrm>
        </p:grpSpPr>
        <p:sp>
          <p:nvSpPr>
            <p:cNvPr id="13" name="object 13"/>
            <p:cNvSpPr/>
            <p:nvPr/>
          </p:nvSpPr>
          <p:spPr>
            <a:xfrm>
              <a:off x="1678326" y="1817222"/>
              <a:ext cx="3889375" cy="369570"/>
            </a:xfrm>
            <a:custGeom>
              <a:avLst/>
              <a:gdLst/>
              <a:ahLst/>
              <a:cxnLst/>
              <a:rect l="l" t="t" r="r" b="b"/>
              <a:pathLst>
                <a:path w="3889375" h="369569">
                  <a:moveTo>
                    <a:pt x="0" y="369322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5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522505" y="0"/>
                  </a:lnTo>
                  <a:lnTo>
                    <a:pt x="3568489" y="2877"/>
                  </a:lnTo>
                  <a:lnTo>
                    <a:pt x="3612768" y="11279"/>
                  </a:lnTo>
                  <a:lnTo>
                    <a:pt x="3655000" y="24859"/>
                  </a:lnTo>
                  <a:lnTo>
                    <a:pt x="3694840" y="43271"/>
                  </a:lnTo>
                  <a:lnTo>
                    <a:pt x="3731945" y="66169"/>
                  </a:lnTo>
                  <a:lnTo>
                    <a:pt x="3765971" y="93208"/>
                  </a:lnTo>
                  <a:lnTo>
                    <a:pt x="3796575" y="124040"/>
                  </a:lnTo>
                  <a:lnTo>
                    <a:pt x="3823413" y="158319"/>
                  </a:lnTo>
                  <a:lnTo>
                    <a:pt x="3846142" y="195701"/>
                  </a:lnTo>
                  <a:lnTo>
                    <a:pt x="3864418" y="235838"/>
                  </a:lnTo>
                  <a:lnTo>
                    <a:pt x="3877898" y="278384"/>
                  </a:lnTo>
                  <a:lnTo>
                    <a:pt x="3886237" y="322994"/>
                  </a:lnTo>
                  <a:lnTo>
                    <a:pt x="3889094" y="369322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20624" y="1513212"/>
              <a:ext cx="1998345" cy="708025"/>
            </a:xfrm>
            <a:custGeom>
              <a:avLst/>
              <a:gdLst/>
              <a:ahLst/>
              <a:cxnLst/>
              <a:rect l="l" t="t" r="r" b="b"/>
              <a:pathLst>
                <a:path w="1998345" h="708025">
                  <a:moveTo>
                    <a:pt x="1997947" y="0"/>
                  </a:moveTo>
                  <a:lnTo>
                    <a:pt x="0" y="0"/>
                  </a:lnTo>
                  <a:lnTo>
                    <a:pt x="0" y="707886"/>
                  </a:lnTo>
                  <a:lnTo>
                    <a:pt x="1997947" y="707886"/>
                  </a:lnTo>
                  <a:lnTo>
                    <a:pt x="19979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846537" y="1522476"/>
            <a:ext cx="17506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00000"/>
              </a:lnSpc>
              <a:spcBef>
                <a:spcPts val="100"/>
              </a:spcBef>
            </a:pPr>
            <a:r>
              <a:rPr sz="2000" b="1" spc="10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2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10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</a:t>
            </a:r>
            <a:r>
              <a:rPr sz="2000" b="1" spc="10" dirty="0">
                <a:solidFill>
                  <a:srgbClr val="2E3334"/>
                </a:solidFill>
                <a:latin typeface="Arial"/>
                <a:cs typeface="Arial"/>
              </a:rPr>
              <a:t>D</a:t>
            </a:r>
            <a:r>
              <a:rPr sz="2000" b="1" spc="-20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2000" b="1" spc="10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423416" y="1542453"/>
            <a:ext cx="8921750" cy="4111625"/>
            <a:chOff x="1423416" y="1542453"/>
            <a:chExt cx="8921750" cy="4111625"/>
          </a:xfrm>
        </p:grpSpPr>
        <p:sp>
          <p:nvSpPr>
            <p:cNvPr id="17" name="object 17"/>
            <p:cNvSpPr/>
            <p:nvPr/>
          </p:nvSpPr>
          <p:spPr>
            <a:xfrm>
              <a:off x="6078052" y="5312139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5"/>
                  </a:lnTo>
                  <a:lnTo>
                    <a:pt x="220510" y="255790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D9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70975" y="2237232"/>
              <a:ext cx="1773935" cy="27096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2031" y="2228088"/>
              <a:ext cx="1770888" cy="27096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2839" y="2185416"/>
              <a:ext cx="2267712" cy="34686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3416" y="2154936"/>
              <a:ext cx="1877568" cy="287121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456702" y="1788604"/>
              <a:ext cx="3671570" cy="369570"/>
            </a:xfrm>
            <a:custGeom>
              <a:avLst/>
              <a:gdLst/>
              <a:ahLst/>
              <a:cxnLst/>
              <a:rect l="l" t="t" r="r" b="b"/>
              <a:pathLst>
                <a:path w="3671570" h="369569">
                  <a:moveTo>
                    <a:pt x="0" y="369322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4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304557" y="0"/>
                  </a:lnTo>
                  <a:lnTo>
                    <a:pt x="3350541" y="2877"/>
                  </a:lnTo>
                  <a:lnTo>
                    <a:pt x="3394820" y="11279"/>
                  </a:lnTo>
                  <a:lnTo>
                    <a:pt x="3437052" y="24859"/>
                  </a:lnTo>
                  <a:lnTo>
                    <a:pt x="3476892" y="43271"/>
                  </a:lnTo>
                  <a:lnTo>
                    <a:pt x="3513997" y="66169"/>
                  </a:lnTo>
                  <a:lnTo>
                    <a:pt x="3548023" y="93208"/>
                  </a:lnTo>
                  <a:lnTo>
                    <a:pt x="3578627" y="124040"/>
                  </a:lnTo>
                  <a:lnTo>
                    <a:pt x="3605465" y="158319"/>
                  </a:lnTo>
                  <a:lnTo>
                    <a:pt x="3628194" y="195701"/>
                  </a:lnTo>
                  <a:lnTo>
                    <a:pt x="3646470" y="235838"/>
                  </a:lnTo>
                  <a:lnTo>
                    <a:pt x="3659950" y="278384"/>
                  </a:lnTo>
                  <a:lnTo>
                    <a:pt x="3668289" y="322994"/>
                  </a:lnTo>
                  <a:lnTo>
                    <a:pt x="3671146" y="369322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56785" y="1542453"/>
              <a:ext cx="2404745" cy="646430"/>
            </a:xfrm>
            <a:custGeom>
              <a:avLst/>
              <a:gdLst/>
              <a:ahLst/>
              <a:cxnLst/>
              <a:rect l="l" t="t" r="r" b="b"/>
              <a:pathLst>
                <a:path w="2404745" h="646430">
                  <a:moveTo>
                    <a:pt x="2404670" y="0"/>
                  </a:moveTo>
                  <a:lnTo>
                    <a:pt x="0" y="0"/>
                  </a:lnTo>
                  <a:lnTo>
                    <a:pt x="0" y="646329"/>
                  </a:lnTo>
                  <a:lnTo>
                    <a:pt x="2404670" y="646329"/>
                  </a:lnTo>
                  <a:lnTo>
                    <a:pt x="24046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454257" y="1528571"/>
            <a:ext cx="161099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214629">
              <a:lnSpc>
                <a:spcPts val="2210"/>
              </a:lnSpc>
              <a:spcBef>
                <a:spcPts val="330"/>
              </a:spcBef>
            </a:pP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</a:t>
            </a:r>
            <a:r>
              <a:rPr sz="2000" b="1" spc="10" dirty="0">
                <a:solidFill>
                  <a:srgbClr val="2E3334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r>
              <a:rPr sz="2000" b="1" spc="-2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10" dirty="0">
                <a:solidFill>
                  <a:srgbClr val="2E3334"/>
                </a:solidFill>
                <a:latin typeface="Arial"/>
                <a:cs typeface="Arial"/>
              </a:rPr>
              <a:t>NN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653010" y="6540500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2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443972" y="6571995"/>
            <a:ext cx="18173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5" dirty="0">
                <a:solidFill>
                  <a:srgbClr val="677A8C"/>
                </a:solidFill>
                <a:latin typeface="Arial MT"/>
                <a:cs typeface="Arial MT"/>
              </a:rPr>
              <a:t>#</a:t>
            </a: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TCCC-C</a:t>
            </a:r>
            <a:r>
              <a:rPr sz="1000" spc="-15" dirty="0">
                <a:solidFill>
                  <a:srgbClr val="677A8C"/>
                </a:solidFill>
                <a:latin typeface="Arial MT"/>
                <a:cs typeface="Arial MT"/>
              </a:rPr>
              <a:t>L</a:t>
            </a:r>
            <a:r>
              <a:rPr sz="1000" spc="-10" dirty="0">
                <a:solidFill>
                  <a:srgbClr val="677A8C"/>
                </a:solidFill>
                <a:latin typeface="Arial MT"/>
                <a:cs typeface="Arial MT"/>
              </a:rPr>
              <a:t>S</a:t>
            </a: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-</a:t>
            </a:r>
            <a:r>
              <a:rPr sz="1000" spc="-10" dirty="0">
                <a:solidFill>
                  <a:srgbClr val="677A8C"/>
                </a:solidFill>
                <a:latin typeface="Arial MT"/>
                <a:cs typeface="Arial MT"/>
              </a:rPr>
              <a:t>PP</a:t>
            </a: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T-</a:t>
            </a:r>
            <a:r>
              <a:rPr sz="1000" spc="-15" dirty="0">
                <a:solidFill>
                  <a:srgbClr val="677A8C"/>
                </a:solidFill>
                <a:latin typeface="Arial MT"/>
                <a:cs typeface="Arial MT"/>
              </a:rPr>
              <a:t>0</a:t>
            </a:r>
            <a:r>
              <a:rPr sz="1000" dirty="0">
                <a:solidFill>
                  <a:srgbClr val="677A8C"/>
                </a:solidFill>
                <a:latin typeface="Arial MT"/>
                <a:cs typeface="Arial MT"/>
              </a:rPr>
              <a:t>8</a:t>
            </a:r>
            <a:r>
              <a:rPr sz="1000" spc="-20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spc="-15" dirty="0">
                <a:solidFill>
                  <a:srgbClr val="677A8C"/>
                </a:solidFill>
                <a:latin typeface="Arial MT"/>
                <a:cs typeface="Arial MT"/>
              </a:rPr>
              <a:t>3</a:t>
            </a:r>
            <a:r>
              <a:rPr sz="1000" dirty="0">
                <a:solidFill>
                  <a:srgbClr val="677A8C"/>
                </a:solidFill>
                <a:latin typeface="Arial MT"/>
                <a:cs typeface="Arial MT"/>
              </a:rPr>
              <a:t>0</a:t>
            </a:r>
            <a:r>
              <a:rPr sz="1000" spc="-20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677A8C"/>
                </a:solidFill>
                <a:latin typeface="Arial MT"/>
                <a:cs typeface="Arial MT"/>
              </a:rPr>
              <a:t>JUN</a:t>
            </a:r>
            <a:r>
              <a:rPr sz="1000" spc="-75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677A8C"/>
                </a:solidFill>
                <a:latin typeface="Arial MT"/>
                <a:cs typeface="Arial MT"/>
              </a:rPr>
              <a:t>20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30613" y="4617211"/>
            <a:ext cx="532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06231" y="5239003"/>
            <a:ext cx="4832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CLS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488844" y="4617211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CMC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677589" y="458977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59079"/>
            <a:ext cx="1231392" cy="56083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17954" y="319532"/>
            <a:ext cx="83413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767171"/>
                </a:solidFill>
              </a:rPr>
              <a:t>R</a:t>
            </a:r>
            <a:r>
              <a:rPr sz="2400" spc="-25" dirty="0">
                <a:solidFill>
                  <a:srgbClr val="767171"/>
                </a:solidFill>
              </a:rPr>
              <a:t>ESPI</a:t>
            </a:r>
            <a:r>
              <a:rPr sz="2400" spc="-20" dirty="0">
                <a:solidFill>
                  <a:srgbClr val="767171"/>
                </a:solidFill>
              </a:rPr>
              <a:t>RA</a:t>
            </a:r>
            <a:r>
              <a:rPr sz="2400" spc="-30" dirty="0">
                <a:solidFill>
                  <a:srgbClr val="767171"/>
                </a:solidFill>
              </a:rPr>
              <a:t>T</a:t>
            </a:r>
            <a:r>
              <a:rPr sz="2400" spc="-25" dirty="0">
                <a:solidFill>
                  <a:srgbClr val="767171"/>
                </a:solidFill>
              </a:rPr>
              <a:t>IO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4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ASSESSMENT</a:t>
            </a:r>
            <a:r>
              <a:rPr sz="2400" spc="-1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AND</a:t>
            </a:r>
            <a:r>
              <a:rPr sz="2400" spc="-5" dirty="0">
                <a:solidFill>
                  <a:srgbClr val="767171"/>
                </a:solidFill>
              </a:rPr>
              <a:t> M</a:t>
            </a:r>
            <a:r>
              <a:rPr sz="2400" dirty="0">
                <a:solidFill>
                  <a:srgbClr val="767171"/>
                </a:solidFill>
              </a:rPr>
              <a:t>ANA</a:t>
            </a:r>
            <a:r>
              <a:rPr sz="2400" spc="-10" dirty="0">
                <a:solidFill>
                  <a:srgbClr val="767171"/>
                </a:solidFill>
              </a:rPr>
              <a:t>GE</a:t>
            </a:r>
            <a:r>
              <a:rPr sz="2400" spc="-5" dirty="0">
                <a:solidFill>
                  <a:srgbClr val="767171"/>
                </a:solidFill>
              </a:rPr>
              <a:t>M</a:t>
            </a:r>
            <a:r>
              <a:rPr sz="2400" spc="-10" dirty="0">
                <a:solidFill>
                  <a:srgbClr val="767171"/>
                </a:solidFill>
              </a:rPr>
              <a:t>E</a:t>
            </a:r>
            <a:r>
              <a:rPr sz="2400" dirty="0">
                <a:solidFill>
                  <a:srgbClr val="767171"/>
                </a:solidFill>
              </a:rPr>
              <a:t>NT</a:t>
            </a:r>
            <a:r>
              <a:rPr sz="2400" spc="-20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I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204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TFC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1360424" y="762000"/>
            <a:ext cx="95307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NEEDLE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DECOMPRESSION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 OF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CHEST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24508" y="1806812"/>
            <a:ext cx="7142979" cy="401783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706784" y="5872988"/>
            <a:ext cx="4712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Arial MT"/>
                <a:cs typeface="Arial MT"/>
              </a:rPr>
              <a:t>Video</a:t>
            </a:r>
            <a:r>
              <a:rPr sz="18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8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found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8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DeployedMedicine.com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pic>
        <p:nvPicPr>
          <p:cNvPr id="11" name="08a. Needle Decompression of the Chest (NDC)-CLS-HT(TFC)">
            <a:hlinkClick r:id="" action="ppaction://media"/>
            <a:extLst>
              <a:ext uri="{FF2B5EF4-FFF2-40B4-BE49-F238E27FC236}">
                <a16:creationId xmlns:a16="http://schemas.microsoft.com/office/drawing/2014/main" id="{04A1E960-28AD-5644-D29B-EAFA81B884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3352" y="1517904"/>
            <a:ext cx="8843264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59079"/>
            <a:ext cx="1231392" cy="56083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33760" y="935228"/>
            <a:ext cx="3385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</a:rPr>
              <a:t>SKILL</a:t>
            </a:r>
            <a:r>
              <a:rPr spc="-200" dirty="0">
                <a:solidFill>
                  <a:srgbClr val="FFFFFF"/>
                </a:solidFill>
              </a:rPr>
              <a:t> </a:t>
            </a:r>
            <a:r>
              <a:rPr spc="-90" dirty="0">
                <a:solidFill>
                  <a:srgbClr val="FFFFFF"/>
                </a:solidFill>
              </a:rPr>
              <a:t>STATION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554409" y="1772411"/>
            <a:ext cx="5146675" cy="88519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(Skill)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985"/>
              </a:spcBef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Needle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Decompression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Chest</a:t>
            </a:r>
            <a:r>
              <a:rPr sz="20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(NDC)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93658" y="235086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21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14779" y="374396"/>
            <a:ext cx="83413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767171"/>
                </a:solidFill>
              </a:rPr>
              <a:t>R</a:t>
            </a:r>
            <a:r>
              <a:rPr sz="2400" spc="-25" dirty="0">
                <a:solidFill>
                  <a:srgbClr val="767171"/>
                </a:solidFill>
              </a:rPr>
              <a:t>ESPI</a:t>
            </a:r>
            <a:r>
              <a:rPr sz="2400" spc="-20" dirty="0">
                <a:solidFill>
                  <a:srgbClr val="767171"/>
                </a:solidFill>
              </a:rPr>
              <a:t>RA</a:t>
            </a:r>
            <a:r>
              <a:rPr sz="2400" spc="-30" dirty="0">
                <a:solidFill>
                  <a:srgbClr val="767171"/>
                </a:solidFill>
              </a:rPr>
              <a:t>T</a:t>
            </a:r>
            <a:r>
              <a:rPr sz="2400" spc="-25" dirty="0">
                <a:solidFill>
                  <a:srgbClr val="767171"/>
                </a:solidFill>
              </a:rPr>
              <a:t>IO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4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ASSESSMENT</a:t>
            </a:r>
            <a:r>
              <a:rPr sz="2400" spc="-1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AND</a:t>
            </a:r>
            <a:r>
              <a:rPr sz="2400" spc="-5" dirty="0">
                <a:solidFill>
                  <a:srgbClr val="767171"/>
                </a:solidFill>
              </a:rPr>
              <a:t> M</a:t>
            </a:r>
            <a:r>
              <a:rPr sz="2400" dirty="0">
                <a:solidFill>
                  <a:srgbClr val="767171"/>
                </a:solidFill>
              </a:rPr>
              <a:t>ANA</a:t>
            </a:r>
            <a:r>
              <a:rPr sz="2400" spc="-10" dirty="0">
                <a:solidFill>
                  <a:srgbClr val="767171"/>
                </a:solidFill>
              </a:rPr>
              <a:t>GE</a:t>
            </a:r>
            <a:r>
              <a:rPr sz="2400" spc="-5" dirty="0">
                <a:solidFill>
                  <a:srgbClr val="767171"/>
                </a:solidFill>
              </a:rPr>
              <a:t>M</a:t>
            </a:r>
            <a:r>
              <a:rPr sz="2400" spc="-10" dirty="0">
                <a:solidFill>
                  <a:srgbClr val="767171"/>
                </a:solidFill>
              </a:rPr>
              <a:t>E</a:t>
            </a:r>
            <a:r>
              <a:rPr sz="2400" dirty="0">
                <a:solidFill>
                  <a:srgbClr val="767171"/>
                </a:solidFill>
              </a:rPr>
              <a:t>NT</a:t>
            </a:r>
            <a:r>
              <a:rPr sz="2400" spc="-20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I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204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TFC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4950301" y="935228"/>
            <a:ext cx="23533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Arial"/>
                <a:cs typeface="Arial"/>
              </a:rPr>
              <a:t>S</a:t>
            </a:r>
            <a:r>
              <a:rPr sz="3600" b="1" dirty="0">
                <a:latin typeface="Arial"/>
                <a:cs typeface="Arial"/>
              </a:rPr>
              <a:t>UMMA</a:t>
            </a:r>
            <a:r>
              <a:rPr sz="3600" b="1" spc="-270" dirty="0">
                <a:latin typeface="Arial"/>
                <a:cs typeface="Arial"/>
              </a:rPr>
              <a:t>R</a:t>
            </a:r>
            <a:r>
              <a:rPr sz="3600" b="1" dirty="0">
                <a:latin typeface="Arial"/>
                <a:cs typeface="Arial"/>
              </a:rPr>
              <a:t>Y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225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pc="-10" dirty="0">
                <a:latin typeface="Arial MT"/>
                <a:cs typeface="Arial MT"/>
              </a:rPr>
              <a:t>We</a:t>
            </a:r>
            <a:r>
              <a:rPr spc="-50" dirty="0">
                <a:latin typeface="Arial MT"/>
                <a:cs typeface="Arial MT"/>
              </a:rPr>
              <a:t> </a:t>
            </a:r>
            <a:r>
              <a:rPr b="1" spc="-10" dirty="0"/>
              <a:t>identified</a:t>
            </a:r>
            <a:r>
              <a:rPr b="1" spc="-15" dirty="0"/>
              <a:t> </a:t>
            </a:r>
            <a:r>
              <a:rPr dirty="0">
                <a:latin typeface="Arial MT"/>
                <a:cs typeface="Arial MT"/>
              </a:rPr>
              <a:t>the</a:t>
            </a:r>
            <a:r>
              <a:rPr spc="-5" dirty="0">
                <a:latin typeface="Arial MT"/>
                <a:cs typeface="Arial MT"/>
              </a:rPr>
              <a:t> </a:t>
            </a:r>
            <a:r>
              <a:rPr b="1" spc="-10" dirty="0">
                <a:solidFill>
                  <a:srgbClr val="C00000"/>
                </a:solidFill>
              </a:rPr>
              <a:t>signs</a:t>
            </a:r>
            <a:r>
              <a:rPr b="1" spc="-15" dirty="0">
                <a:solidFill>
                  <a:srgbClr val="C00000"/>
                </a:solidFill>
              </a:rPr>
              <a:t> </a:t>
            </a:r>
            <a:r>
              <a:rPr b="1" spc="-5" dirty="0">
                <a:solidFill>
                  <a:srgbClr val="C00000"/>
                </a:solidFill>
              </a:rPr>
              <a:t>and</a:t>
            </a:r>
            <a:r>
              <a:rPr b="1" spc="-10" dirty="0">
                <a:solidFill>
                  <a:srgbClr val="C00000"/>
                </a:solidFill>
              </a:rPr>
              <a:t> symptoms</a:t>
            </a:r>
            <a:r>
              <a:rPr b="1" spc="-15" dirty="0">
                <a:solidFill>
                  <a:srgbClr val="C00000"/>
                </a:solidFill>
              </a:rPr>
              <a:t> </a:t>
            </a:r>
            <a:r>
              <a:rPr spc="-5" dirty="0">
                <a:latin typeface="Arial MT"/>
                <a:cs typeface="Arial MT"/>
              </a:rPr>
              <a:t>of</a:t>
            </a:r>
            <a:r>
              <a:rPr spc="-15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an</a:t>
            </a:r>
            <a:r>
              <a:rPr spc="-15" dirty="0">
                <a:latin typeface="Arial MT"/>
                <a:cs typeface="Arial MT"/>
              </a:rPr>
              <a:t> </a:t>
            </a:r>
            <a:r>
              <a:rPr spc="-10" dirty="0">
                <a:latin typeface="Arial MT"/>
                <a:cs typeface="Arial MT"/>
              </a:rPr>
              <a:t>open</a:t>
            </a:r>
            <a:r>
              <a:rPr spc="-5" dirty="0">
                <a:latin typeface="Arial MT"/>
                <a:cs typeface="Arial MT"/>
              </a:rPr>
              <a:t> </a:t>
            </a:r>
            <a:r>
              <a:rPr spc="-10" dirty="0">
                <a:latin typeface="Arial MT"/>
                <a:cs typeface="Arial MT"/>
              </a:rPr>
              <a:t>pneumothorax</a:t>
            </a:r>
          </a:p>
          <a:p>
            <a:pPr marL="298450" indent="-285750">
              <a:lnSpc>
                <a:spcPct val="100000"/>
              </a:lnSpc>
              <a:spcBef>
                <a:spcPts val="1130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pc="-10" dirty="0">
                <a:latin typeface="Arial MT"/>
                <a:cs typeface="Arial MT"/>
              </a:rPr>
              <a:t>We</a:t>
            </a:r>
            <a:r>
              <a:rPr spc="-45" dirty="0">
                <a:latin typeface="Arial MT"/>
                <a:cs typeface="Arial MT"/>
              </a:rPr>
              <a:t> </a:t>
            </a:r>
            <a:r>
              <a:rPr b="1" spc="-10" dirty="0"/>
              <a:t>discussed </a:t>
            </a:r>
            <a:r>
              <a:rPr spc="-5" dirty="0">
                <a:latin typeface="Arial MT"/>
                <a:cs typeface="Arial MT"/>
              </a:rPr>
              <a:t>the</a:t>
            </a:r>
            <a:r>
              <a:rPr spc="-15" dirty="0">
                <a:latin typeface="Arial MT"/>
                <a:cs typeface="Arial MT"/>
              </a:rPr>
              <a:t> </a:t>
            </a:r>
            <a:r>
              <a:rPr b="1" spc="-10" dirty="0">
                <a:solidFill>
                  <a:srgbClr val="C00000"/>
                </a:solidFill>
              </a:rPr>
              <a:t>treatment </a:t>
            </a:r>
            <a:r>
              <a:rPr spc="-10" dirty="0">
                <a:latin typeface="Arial MT"/>
                <a:cs typeface="Arial MT"/>
              </a:rPr>
              <a:t>options</a:t>
            </a:r>
            <a:r>
              <a:rPr spc="-15" dirty="0">
                <a:latin typeface="Arial MT"/>
                <a:cs typeface="Arial MT"/>
              </a:rPr>
              <a:t> </a:t>
            </a:r>
            <a:r>
              <a:rPr spc="-10" dirty="0">
                <a:latin typeface="Arial MT"/>
                <a:cs typeface="Arial MT"/>
              </a:rPr>
              <a:t>for </a:t>
            </a:r>
            <a:r>
              <a:rPr spc="-5" dirty="0">
                <a:latin typeface="Arial MT"/>
                <a:cs typeface="Arial MT"/>
              </a:rPr>
              <a:t>an</a:t>
            </a:r>
            <a:r>
              <a:rPr spc="-15" dirty="0">
                <a:latin typeface="Arial MT"/>
                <a:cs typeface="Arial MT"/>
              </a:rPr>
              <a:t> </a:t>
            </a:r>
            <a:r>
              <a:rPr spc="-10" dirty="0">
                <a:latin typeface="Arial MT"/>
                <a:cs typeface="Arial MT"/>
              </a:rPr>
              <a:t>open</a:t>
            </a:r>
            <a:r>
              <a:rPr spc="15" dirty="0">
                <a:latin typeface="Arial MT"/>
                <a:cs typeface="Arial MT"/>
              </a:rPr>
              <a:t> </a:t>
            </a:r>
            <a:r>
              <a:rPr spc="-10" dirty="0">
                <a:latin typeface="Arial MT"/>
                <a:cs typeface="Arial MT"/>
              </a:rPr>
              <a:t>pneumothorax</a:t>
            </a:r>
          </a:p>
          <a:p>
            <a:pPr marL="298450" indent="-285750">
              <a:lnSpc>
                <a:spcPct val="100000"/>
              </a:lnSpc>
              <a:spcBef>
                <a:spcPts val="1345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pc="-10" dirty="0">
                <a:latin typeface="Arial MT"/>
                <a:cs typeface="Arial MT"/>
              </a:rPr>
              <a:t>We</a:t>
            </a:r>
            <a:r>
              <a:rPr spc="-50" dirty="0">
                <a:latin typeface="Arial MT"/>
                <a:cs typeface="Arial MT"/>
              </a:rPr>
              <a:t> </a:t>
            </a:r>
            <a:r>
              <a:rPr b="1" spc="-10" dirty="0"/>
              <a:t>identified</a:t>
            </a:r>
            <a:r>
              <a:rPr b="1" spc="-15" dirty="0"/>
              <a:t> </a:t>
            </a:r>
            <a:r>
              <a:rPr dirty="0">
                <a:latin typeface="Arial MT"/>
                <a:cs typeface="Arial MT"/>
              </a:rPr>
              <a:t>the</a:t>
            </a:r>
            <a:r>
              <a:rPr spc="-5" dirty="0">
                <a:latin typeface="Arial MT"/>
                <a:cs typeface="Arial MT"/>
              </a:rPr>
              <a:t> </a:t>
            </a:r>
            <a:r>
              <a:rPr b="1" spc="-10" dirty="0">
                <a:solidFill>
                  <a:srgbClr val="C00000"/>
                </a:solidFill>
              </a:rPr>
              <a:t>signs</a:t>
            </a:r>
            <a:r>
              <a:rPr b="1" spc="-15" dirty="0">
                <a:solidFill>
                  <a:srgbClr val="C00000"/>
                </a:solidFill>
              </a:rPr>
              <a:t> </a:t>
            </a:r>
            <a:r>
              <a:rPr b="1" spc="-5" dirty="0">
                <a:solidFill>
                  <a:srgbClr val="C00000"/>
                </a:solidFill>
              </a:rPr>
              <a:t>and</a:t>
            </a:r>
            <a:r>
              <a:rPr b="1" spc="-10" dirty="0">
                <a:solidFill>
                  <a:srgbClr val="C00000"/>
                </a:solidFill>
              </a:rPr>
              <a:t> symptoms</a:t>
            </a:r>
            <a:r>
              <a:rPr b="1" spc="-15" dirty="0">
                <a:solidFill>
                  <a:srgbClr val="C00000"/>
                </a:solidFill>
              </a:rPr>
              <a:t> </a:t>
            </a:r>
            <a:r>
              <a:rPr spc="-5" dirty="0">
                <a:latin typeface="Arial MT"/>
                <a:cs typeface="Arial MT"/>
              </a:rPr>
              <a:t>of</a:t>
            </a:r>
            <a:r>
              <a:rPr spc="-10" dirty="0">
                <a:latin typeface="Arial MT"/>
                <a:cs typeface="Arial MT"/>
              </a:rPr>
              <a:t> </a:t>
            </a:r>
            <a:r>
              <a:rPr dirty="0">
                <a:latin typeface="Arial MT"/>
                <a:cs typeface="Arial MT"/>
              </a:rPr>
              <a:t>a</a:t>
            </a:r>
            <a:r>
              <a:rPr spc="-5" dirty="0">
                <a:latin typeface="Arial MT"/>
                <a:cs typeface="Arial MT"/>
              </a:rPr>
              <a:t> </a:t>
            </a:r>
            <a:r>
              <a:rPr spc="-10" dirty="0">
                <a:latin typeface="Arial MT"/>
                <a:cs typeface="Arial MT"/>
              </a:rPr>
              <a:t>tension</a:t>
            </a:r>
            <a:r>
              <a:rPr spc="-5" dirty="0">
                <a:latin typeface="Arial MT"/>
                <a:cs typeface="Arial MT"/>
              </a:rPr>
              <a:t> </a:t>
            </a:r>
            <a:r>
              <a:rPr spc="-10" dirty="0">
                <a:latin typeface="Arial MT"/>
                <a:cs typeface="Arial MT"/>
              </a:rPr>
              <a:t>pneumothorax</a:t>
            </a:r>
          </a:p>
          <a:p>
            <a:pPr marL="298450" indent="-285750">
              <a:lnSpc>
                <a:spcPct val="100000"/>
              </a:lnSpc>
              <a:spcBef>
                <a:spcPts val="1055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pc="-10" dirty="0">
                <a:latin typeface="Arial MT"/>
                <a:cs typeface="Arial MT"/>
              </a:rPr>
              <a:t>We</a:t>
            </a:r>
            <a:r>
              <a:rPr spc="-50" dirty="0">
                <a:latin typeface="Arial MT"/>
                <a:cs typeface="Arial MT"/>
              </a:rPr>
              <a:t> </a:t>
            </a:r>
            <a:r>
              <a:rPr b="1" spc="-10" dirty="0"/>
              <a:t>discussed </a:t>
            </a:r>
            <a:r>
              <a:rPr spc="-5" dirty="0">
                <a:latin typeface="Arial MT"/>
                <a:cs typeface="Arial MT"/>
              </a:rPr>
              <a:t>the</a:t>
            </a:r>
            <a:r>
              <a:rPr spc="-20" dirty="0">
                <a:latin typeface="Arial MT"/>
                <a:cs typeface="Arial MT"/>
              </a:rPr>
              <a:t> </a:t>
            </a:r>
            <a:r>
              <a:rPr b="1" spc="-10" dirty="0">
                <a:solidFill>
                  <a:srgbClr val="C00000"/>
                </a:solidFill>
              </a:rPr>
              <a:t>treatment </a:t>
            </a:r>
            <a:r>
              <a:rPr spc="-10" dirty="0">
                <a:latin typeface="Arial MT"/>
                <a:cs typeface="Arial MT"/>
              </a:rPr>
              <a:t>for</a:t>
            </a:r>
            <a:r>
              <a:rPr spc="-15" dirty="0">
                <a:latin typeface="Arial MT"/>
                <a:cs typeface="Arial MT"/>
              </a:rPr>
              <a:t> </a:t>
            </a:r>
            <a:r>
              <a:rPr dirty="0">
                <a:latin typeface="Arial MT"/>
                <a:cs typeface="Arial MT"/>
              </a:rPr>
              <a:t>a</a:t>
            </a:r>
            <a:r>
              <a:rPr spc="-10" dirty="0">
                <a:latin typeface="Arial MT"/>
                <a:cs typeface="Arial MT"/>
              </a:rPr>
              <a:t> tension</a:t>
            </a:r>
            <a:r>
              <a:rPr dirty="0">
                <a:latin typeface="Arial MT"/>
                <a:cs typeface="Arial MT"/>
              </a:rPr>
              <a:t> </a:t>
            </a:r>
            <a:r>
              <a:rPr spc="-10" dirty="0">
                <a:latin typeface="Arial MT"/>
                <a:cs typeface="Arial MT"/>
              </a:rPr>
              <a:t>pneumothorax</a:t>
            </a:r>
          </a:p>
          <a:p>
            <a:pPr marL="298450" marR="267970" indent="-285750">
              <a:lnSpc>
                <a:spcPct val="103899"/>
              </a:lnSpc>
              <a:spcBef>
                <a:spcPts val="944"/>
              </a:spcBef>
              <a:buClr>
                <a:srgbClr val="F16232"/>
              </a:buClr>
              <a:buFont typeface="Arial MT"/>
              <a:buChar char="▪"/>
              <a:tabLst>
                <a:tab pos="297815" algn="l"/>
                <a:tab pos="298450" algn="l"/>
              </a:tabLst>
            </a:pPr>
            <a:r>
              <a:rPr b="1" spc="-10" dirty="0"/>
              <a:t>Both types </a:t>
            </a:r>
            <a:r>
              <a:rPr spc="-5" dirty="0">
                <a:latin typeface="Arial MT"/>
                <a:cs typeface="Arial MT"/>
              </a:rPr>
              <a:t>of </a:t>
            </a:r>
            <a:r>
              <a:rPr spc="-10" dirty="0">
                <a:latin typeface="Arial MT"/>
                <a:cs typeface="Arial MT"/>
              </a:rPr>
              <a:t>chest injuries (sucking chest wounds and tension </a:t>
            </a:r>
            <a:r>
              <a:rPr spc="-5" dirty="0">
                <a:latin typeface="Arial MT"/>
                <a:cs typeface="Arial MT"/>
              </a:rPr>
              <a:t> </a:t>
            </a:r>
            <a:r>
              <a:rPr spc="-10" dirty="0">
                <a:latin typeface="Arial MT"/>
                <a:cs typeface="Arial MT"/>
              </a:rPr>
              <a:t>pneumothorax) </a:t>
            </a:r>
            <a:r>
              <a:rPr b="1" spc="-5" dirty="0"/>
              <a:t>WILL </a:t>
            </a:r>
            <a:r>
              <a:rPr b="1" spc="-10" dirty="0"/>
              <a:t>REQUIRE </a:t>
            </a:r>
            <a:r>
              <a:rPr spc="-10" dirty="0">
                <a:latin typeface="Arial MT"/>
                <a:cs typeface="Arial MT"/>
              </a:rPr>
              <a:t>advanced evaluation </a:t>
            </a:r>
            <a:r>
              <a:rPr spc="-5" dirty="0">
                <a:latin typeface="Arial MT"/>
                <a:cs typeface="Arial MT"/>
              </a:rPr>
              <a:t>by </a:t>
            </a:r>
            <a:r>
              <a:rPr b="1" spc="-10" dirty="0"/>
              <a:t>medical </a:t>
            </a:r>
            <a:r>
              <a:rPr b="1" spc="-490" dirty="0"/>
              <a:t> </a:t>
            </a:r>
            <a:r>
              <a:rPr b="1" spc="-10" dirty="0"/>
              <a:t>personnel</a:t>
            </a:r>
            <a:r>
              <a:rPr b="1" spc="-15" dirty="0"/>
              <a:t> </a:t>
            </a:r>
            <a:r>
              <a:rPr spc="-10" dirty="0">
                <a:latin typeface="Arial MT"/>
                <a:cs typeface="Arial MT"/>
              </a:rPr>
              <a:t>and</a:t>
            </a:r>
            <a:r>
              <a:rPr spc="-15" dirty="0">
                <a:latin typeface="Arial MT"/>
                <a:cs typeface="Arial MT"/>
              </a:rPr>
              <a:t> </a:t>
            </a:r>
            <a:r>
              <a:rPr b="1" spc="-10" dirty="0"/>
              <a:t>evacuation</a:t>
            </a:r>
          </a:p>
          <a:p>
            <a:pPr marL="298450" indent="-285750">
              <a:lnSpc>
                <a:spcPct val="100000"/>
              </a:lnSpc>
              <a:spcBef>
                <a:spcPts val="1440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pc="-35" dirty="0">
                <a:latin typeface="Arial MT"/>
                <a:cs typeface="Arial MT"/>
              </a:rPr>
              <a:t>Tension</a:t>
            </a:r>
            <a:r>
              <a:rPr spc="-75" dirty="0">
                <a:latin typeface="Arial MT"/>
                <a:cs typeface="Arial MT"/>
              </a:rPr>
              <a:t> </a:t>
            </a:r>
            <a:r>
              <a:rPr spc="-10" dirty="0">
                <a:latin typeface="Arial MT"/>
                <a:cs typeface="Arial MT"/>
              </a:rPr>
              <a:t>pneumothorax </a:t>
            </a:r>
            <a:r>
              <a:rPr dirty="0">
                <a:latin typeface="Arial MT"/>
                <a:cs typeface="Arial MT"/>
              </a:rPr>
              <a:t>is a</a:t>
            </a:r>
            <a:r>
              <a:rPr spc="-5" dirty="0">
                <a:latin typeface="Arial MT"/>
                <a:cs typeface="Arial MT"/>
              </a:rPr>
              <a:t> </a:t>
            </a:r>
            <a:r>
              <a:rPr b="1" spc="-20" dirty="0">
                <a:solidFill>
                  <a:srgbClr val="C00000"/>
                </a:solidFill>
              </a:rPr>
              <a:t>PREVENTABLE</a:t>
            </a:r>
            <a:r>
              <a:rPr b="1" spc="-35" dirty="0">
                <a:solidFill>
                  <a:srgbClr val="C00000"/>
                </a:solidFill>
              </a:rPr>
              <a:t> </a:t>
            </a:r>
            <a:r>
              <a:rPr b="1" spc="-10" dirty="0"/>
              <a:t>cause</a:t>
            </a:r>
            <a:r>
              <a:rPr b="1" spc="-15" dirty="0"/>
              <a:t> </a:t>
            </a:r>
            <a:r>
              <a:rPr b="1" dirty="0"/>
              <a:t>of</a:t>
            </a:r>
            <a:r>
              <a:rPr b="1" spc="25" dirty="0"/>
              <a:t> </a:t>
            </a:r>
            <a:r>
              <a:rPr b="1" spc="-10" dirty="0"/>
              <a:t>death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6408" y="4514088"/>
            <a:ext cx="2987040" cy="234391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96640" y="4846320"/>
            <a:ext cx="2054352" cy="201168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379464" y="4968240"/>
            <a:ext cx="3261360" cy="1889760"/>
            <a:chOff x="6379464" y="4968240"/>
            <a:chExt cx="3261360" cy="188976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79464" y="5035296"/>
              <a:ext cx="1706880" cy="17160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61504" y="4968240"/>
              <a:ext cx="2179320" cy="1889760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4320076" y="3224297"/>
            <a:ext cx="0" cy="892810"/>
          </a:xfrm>
          <a:custGeom>
            <a:avLst/>
            <a:gdLst/>
            <a:ahLst/>
            <a:cxnLst/>
            <a:rect l="l" t="t" r="r" b="b"/>
            <a:pathLst>
              <a:path h="892810">
                <a:moveTo>
                  <a:pt x="0" y="89229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20076" y="280344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20076" y="238258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20076" y="196173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20076" y="154087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20076" y="4231445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52400" y="1536191"/>
            <a:ext cx="3834765" cy="2871470"/>
            <a:chOff x="152400" y="1536191"/>
            <a:chExt cx="3834765" cy="287147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7304" y="1536191"/>
              <a:ext cx="3456432" cy="28133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400" y="1950719"/>
              <a:ext cx="3834384" cy="2456687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22</a:t>
            </a:fld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59079"/>
            <a:ext cx="1231392" cy="56083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46421" y="935228"/>
            <a:ext cx="4965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</a:rPr>
              <a:t>CHECK</a:t>
            </a:r>
            <a:r>
              <a:rPr spc="-50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ON</a:t>
            </a:r>
            <a:r>
              <a:rPr spc="-8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LEARNING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57713" y="1808988"/>
            <a:ext cx="9175115" cy="131826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tension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pneumothorax?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treat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chest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wound?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should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suspect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casualty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tension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pneumothorax?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96696" y="1960525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96696" y="2380513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96696" y="2837075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23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8906" y="2960923"/>
            <a:ext cx="683418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FFFF"/>
                </a:solidFill>
              </a:rPr>
              <a:t>ANY</a:t>
            </a:r>
            <a:r>
              <a:rPr sz="6000" spc="-220" dirty="0">
                <a:solidFill>
                  <a:srgbClr val="FFFFFF"/>
                </a:solidFill>
              </a:rPr>
              <a:t> </a:t>
            </a:r>
            <a:r>
              <a:rPr sz="6000" spc="-10" dirty="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63417" y="5933804"/>
            <a:ext cx="1411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15415" y="5946231"/>
            <a:ext cx="234667" cy="23466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13862" y="5933098"/>
            <a:ext cx="234667" cy="2346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8529" y="5944184"/>
            <a:ext cx="1686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5500" y="340867"/>
            <a:ext cx="515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948A54"/>
                </a:solidFill>
                <a:latin typeface="Arial"/>
                <a:cs typeface="Arial"/>
              </a:rPr>
              <a:t>STUDENT</a:t>
            </a:r>
            <a:r>
              <a:rPr sz="2400" b="1" spc="-35" dirty="0">
                <a:solidFill>
                  <a:srgbClr val="948A5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48A54"/>
                </a:solidFill>
                <a:latin typeface="Arial"/>
                <a:cs typeface="Arial"/>
              </a:rPr>
              <a:t>LEARNING</a:t>
            </a:r>
            <a:r>
              <a:rPr sz="2400" b="1" spc="-40" dirty="0">
                <a:solidFill>
                  <a:srgbClr val="948A5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48A54"/>
                </a:solidFill>
                <a:latin typeface="Arial"/>
                <a:cs typeface="Arial"/>
              </a:rPr>
              <a:t>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25623" y="953515"/>
            <a:ext cx="76206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D93C44"/>
                </a:solidFill>
              </a:rPr>
              <a:t>TERMINAL</a:t>
            </a:r>
            <a:r>
              <a:rPr spc="-50" dirty="0">
                <a:solidFill>
                  <a:srgbClr val="D93C44"/>
                </a:solidFill>
              </a:rPr>
              <a:t> </a:t>
            </a:r>
            <a:r>
              <a:rPr dirty="0">
                <a:solidFill>
                  <a:srgbClr val="D93C44"/>
                </a:solidFill>
              </a:rPr>
              <a:t>LEARNING</a:t>
            </a:r>
            <a:r>
              <a:rPr spc="-70" dirty="0">
                <a:solidFill>
                  <a:srgbClr val="D93C44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OBJECTIVE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351653" y="5708396"/>
            <a:ext cx="8737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latin typeface="Arial"/>
                <a:cs typeface="Arial"/>
              </a:rPr>
              <a:t>09</a:t>
            </a:r>
            <a:endParaRPr sz="6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2262" y="5834379"/>
            <a:ext cx="3839845" cy="7816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870"/>
              </a:spcBef>
            </a:pPr>
            <a:r>
              <a:rPr sz="2800" b="1" spc="-5" dirty="0">
                <a:solidFill>
                  <a:srgbClr val="D93C44"/>
                </a:solidFill>
                <a:latin typeface="Arial"/>
                <a:cs typeface="Arial"/>
              </a:rPr>
              <a:t>ENABLING</a:t>
            </a:r>
            <a:r>
              <a:rPr sz="2800" b="1" spc="-45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D93C44"/>
                </a:solidFill>
                <a:latin typeface="Arial"/>
                <a:cs typeface="Arial"/>
              </a:rPr>
              <a:t>LEARNING </a:t>
            </a:r>
            <a:r>
              <a:rPr sz="2800" b="1" spc="-765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OBJECTIVES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(ELOs)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2512" y="1657864"/>
            <a:ext cx="11435080" cy="4205605"/>
          </a:xfrm>
          <a:custGeom>
            <a:avLst/>
            <a:gdLst/>
            <a:ahLst/>
            <a:cxnLst/>
            <a:rect l="l" t="t" r="r" b="b"/>
            <a:pathLst>
              <a:path w="11435080" h="4205605">
                <a:moveTo>
                  <a:pt x="0" y="175669"/>
                </a:moveTo>
                <a:lnTo>
                  <a:pt x="6275" y="128969"/>
                </a:lnTo>
                <a:lnTo>
                  <a:pt x="23984" y="87005"/>
                </a:lnTo>
                <a:lnTo>
                  <a:pt x="51452" y="51452"/>
                </a:lnTo>
                <a:lnTo>
                  <a:pt x="87005" y="23984"/>
                </a:lnTo>
                <a:lnTo>
                  <a:pt x="128969" y="6275"/>
                </a:lnTo>
                <a:lnTo>
                  <a:pt x="175669" y="0"/>
                </a:lnTo>
                <a:lnTo>
                  <a:pt x="11258856" y="0"/>
                </a:lnTo>
                <a:lnTo>
                  <a:pt x="11305556" y="6275"/>
                </a:lnTo>
                <a:lnTo>
                  <a:pt x="11347520" y="23984"/>
                </a:lnTo>
                <a:lnTo>
                  <a:pt x="11383073" y="51452"/>
                </a:lnTo>
                <a:lnTo>
                  <a:pt x="11410542" y="87005"/>
                </a:lnTo>
                <a:lnTo>
                  <a:pt x="11428251" y="128969"/>
                </a:lnTo>
                <a:lnTo>
                  <a:pt x="11434526" y="175669"/>
                </a:lnTo>
                <a:lnTo>
                  <a:pt x="11434526" y="4029824"/>
                </a:lnTo>
                <a:lnTo>
                  <a:pt x="11428251" y="4076524"/>
                </a:lnTo>
                <a:lnTo>
                  <a:pt x="11410542" y="4118488"/>
                </a:lnTo>
                <a:lnTo>
                  <a:pt x="11383073" y="4154041"/>
                </a:lnTo>
                <a:lnTo>
                  <a:pt x="11347520" y="4181509"/>
                </a:lnTo>
                <a:lnTo>
                  <a:pt x="11305556" y="4199218"/>
                </a:lnTo>
                <a:lnTo>
                  <a:pt x="11258856" y="4205494"/>
                </a:lnTo>
                <a:lnTo>
                  <a:pt x="175669" y="4205494"/>
                </a:lnTo>
                <a:lnTo>
                  <a:pt x="128969" y="4199218"/>
                </a:lnTo>
                <a:lnTo>
                  <a:pt x="87005" y="4181509"/>
                </a:lnTo>
                <a:lnTo>
                  <a:pt x="51452" y="4154041"/>
                </a:lnTo>
                <a:lnTo>
                  <a:pt x="23984" y="4118488"/>
                </a:lnTo>
                <a:lnTo>
                  <a:pt x="6275" y="4076524"/>
                </a:lnTo>
                <a:lnTo>
                  <a:pt x="0" y="4029824"/>
                </a:lnTo>
                <a:lnTo>
                  <a:pt x="0" y="175669"/>
                </a:lnTo>
                <a:close/>
              </a:path>
            </a:pathLst>
          </a:custGeom>
          <a:ln w="76200">
            <a:solidFill>
              <a:srgbClr val="677A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23953" y="1806955"/>
            <a:ext cx="10617200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b="1" dirty="0">
                <a:latin typeface="Arial"/>
                <a:cs typeface="Arial"/>
              </a:rPr>
              <a:t>Given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5" dirty="0">
                <a:latin typeface="Arial"/>
                <a:cs typeface="Arial"/>
              </a:rPr>
              <a:t> combat </a:t>
            </a:r>
            <a:r>
              <a:rPr sz="1800" b="1" dirty="0">
                <a:latin typeface="Arial"/>
                <a:cs typeface="Arial"/>
              </a:rPr>
              <a:t>or </a:t>
            </a:r>
            <a:r>
              <a:rPr sz="1800" b="1" spc="-5" dirty="0">
                <a:latin typeface="Arial"/>
                <a:cs typeface="Arial"/>
              </a:rPr>
              <a:t>noncombat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scenario,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perform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assessment and management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of respiration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and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chest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trauma during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Tactical</a:t>
            </a:r>
            <a:r>
              <a:rPr sz="1800" b="1" spc="-5" dirty="0">
                <a:latin typeface="Arial"/>
                <a:cs typeface="Arial"/>
              </a:rPr>
              <a:t> Field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Care in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accordance with </a:t>
            </a:r>
            <a:r>
              <a:rPr sz="1800" b="1" dirty="0">
                <a:latin typeface="Arial"/>
                <a:cs typeface="Arial"/>
              </a:rPr>
              <a:t>CoTCCC </a:t>
            </a:r>
            <a:r>
              <a:rPr sz="1800" b="1" spc="-5" dirty="0">
                <a:latin typeface="Arial"/>
                <a:cs typeface="Arial"/>
              </a:rPr>
              <a:t>Guidelines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27000" y="2480518"/>
            <a:ext cx="11133455" cy="3229610"/>
            <a:chOff x="627000" y="2480518"/>
            <a:chExt cx="11133455" cy="3229610"/>
          </a:xfrm>
        </p:grpSpPr>
        <p:sp>
          <p:nvSpPr>
            <p:cNvPr id="13" name="object 13"/>
            <p:cNvSpPr/>
            <p:nvPr/>
          </p:nvSpPr>
          <p:spPr>
            <a:xfrm>
              <a:off x="627000" y="2494805"/>
              <a:ext cx="11133455" cy="0"/>
            </a:xfrm>
            <a:custGeom>
              <a:avLst/>
              <a:gdLst/>
              <a:ahLst/>
              <a:cxnLst/>
              <a:rect l="l" t="t" r="r" b="b"/>
              <a:pathLst>
                <a:path w="11133455">
                  <a:moveTo>
                    <a:pt x="0" y="0"/>
                  </a:moveTo>
                  <a:lnTo>
                    <a:pt x="11132878" y="1"/>
                  </a:lnTo>
                </a:path>
              </a:pathLst>
            </a:custGeom>
            <a:ln w="28575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1756" y="2604190"/>
              <a:ext cx="248742" cy="2487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1756" y="2961179"/>
              <a:ext cx="248742" cy="2487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1756" y="3318230"/>
              <a:ext cx="248742" cy="24874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1756" y="3677722"/>
              <a:ext cx="248742" cy="2487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1756" y="4041372"/>
              <a:ext cx="248742" cy="24874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1756" y="4405022"/>
              <a:ext cx="248742" cy="24874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1756" y="4768672"/>
              <a:ext cx="248742" cy="24874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1756" y="5127244"/>
              <a:ext cx="248742" cy="24874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1756" y="5461365"/>
              <a:ext cx="248742" cy="248743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9431272" y="6571995"/>
            <a:ext cx="183451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#TCCC-CLS-PPT-08</a:t>
            </a:r>
            <a:r>
              <a:rPr sz="1000" spc="-30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25</a:t>
            </a:r>
            <a:r>
              <a:rPr sz="1000" spc="-25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JAN</a:t>
            </a:r>
            <a:r>
              <a:rPr sz="1000" spc="-15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20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158731" y="646125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2808" y="1947164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D6343A"/>
                </a:solidFill>
                <a:latin typeface="Arial"/>
                <a:cs typeface="Arial"/>
              </a:rPr>
              <a:t>09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49154" y="2422652"/>
            <a:ext cx="8612505" cy="328676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347980" indent="-310515">
              <a:lnSpc>
                <a:spcPct val="100000"/>
              </a:lnSpc>
              <a:spcBef>
                <a:spcPts val="985"/>
              </a:spcBef>
              <a:buClr>
                <a:srgbClr val="D6343A"/>
              </a:buClr>
              <a:buSzPct val="128571"/>
              <a:buFont typeface="Arial"/>
              <a:buAutoNum type="arabicPlain" startAt="50"/>
              <a:tabLst>
                <a:tab pos="348615" algn="l"/>
              </a:tabLst>
            </a:pPr>
            <a:r>
              <a:rPr sz="1400" spc="-5" dirty="0">
                <a:latin typeface="Arial MT"/>
                <a:cs typeface="Arial MT"/>
              </a:rPr>
              <a:t>Identify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the signs and symptoms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of respiratory distress</a:t>
            </a:r>
            <a:endParaRPr sz="1400">
              <a:latin typeface="Arial MT"/>
              <a:cs typeface="Arial MT"/>
            </a:endParaRPr>
          </a:p>
          <a:p>
            <a:pPr marL="347980" indent="-310515">
              <a:lnSpc>
                <a:spcPct val="100000"/>
              </a:lnSpc>
              <a:spcBef>
                <a:spcPts val="890"/>
              </a:spcBef>
              <a:buClr>
                <a:srgbClr val="D6343A"/>
              </a:buClr>
              <a:buSzPct val="128571"/>
              <a:buFont typeface="Arial"/>
              <a:buAutoNum type="arabicPlain" startAt="50"/>
              <a:tabLst>
                <a:tab pos="348615" algn="l"/>
              </a:tabLst>
            </a:pPr>
            <a:r>
              <a:rPr sz="2100" spc="-7" baseline="1984" dirty="0">
                <a:latin typeface="Arial MT"/>
                <a:cs typeface="Arial MT"/>
              </a:rPr>
              <a:t>Identify the signs and symptoms of </a:t>
            </a:r>
            <a:r>
              <a:rPr sz="2100" baseline="1984" dirty="0">
                <a:latin typeface="Arial MT"/>
                <a:cs typeface="Arial MT"/>
              </a:rPr>
              <a:t>a</a:t>
            </a:r>
            <a:r>
              <a:rPr sz="2100" spc="-7" baseline="1984" dirty="0">
                <a:latin typeface="Arial MT"/>
                <a:cs typeface="Arial MT"/>
              </a:rPr>
              <a:t> life-threatening chest injury</a:t>
            </a:r>
            <a:endParaRPr sz="2100" baseline="1984">
              <a:latin typeface="Arial MT"/>
              <a:cs typeface="Arial MT"/>
            </a:endParaRPr>
          </a:p>
          <a:p>
            <a:pPr marL="347980" indent="-310515">
              <a:lnSpc>
                <a:spcPct val="100000"/>
              </a:lnSpc>
              <a:spcBef>
                <a:spcPts val="645"/>
              </a:spcBef>
              <a:buClr>
                <a:srgbClr val="D6343A"/>
              </a:buClr>
              <a:buSzPct val="128571"/>
              <a:buFont typeface="Arial"/>
              <a:buAutoNum type="arabicPlain" startAt="50"/>
              <a:tabLst>
                <a:tab pos="348615" algn="l"/>
              </a:tabLst>
            </a:pPr>
            <a:r>
              <a:rPr sz="2100" spc="-7" baseline="1984" dirty="0">
                <a:latin typeface="Arial MT"/>
                <a:cs typeface="Arial MT"/>
              </a:rPr>
              <a:t>Identify the</a:t>
            </a:r>
            <a:r>
              <a:rPr sz="2100" baseline="1984" dirty="0">
                <a:latin typeface="Arial MT"/>
                <a:cs typeface="Arial MT"/>
              </a:rPr>
              <a:t> </a:t>
            </a:r>
            <a:r>
              <a:rPr sz="2100" spc="-7" baseline="1984" dirty="0">
                <a:latin typeface="Arial MT"/>
                <a:cs typeface="Arial MT"/>
              </a:rPr>
              <a:t>signs</a:t>
            </a:r>
            <a:r>
              <a:rPr sz="2100" baseline="1984" dirty="0">
                <a:latin typeface="Arial MT"/>
                <a:cs typeface="Arial MT"/>
              </a:rPr>
              <a:t> </a:t>
            </a:r>
            <a:r>
              <a:rPr sz="2100" spc="-7" baseline="1984" dirty="0">
                <a:latin typeface="Arial MT"/>
                <a:cs typeface="Arial MT"/>
              </a:rPr>
              <a:t>and symptoms</a:t>
            </a:r>
            <a:r>
              <a:rPr sz="2100" baseline="1984" dirty="0">
                <a:latin typeface="Arial MT"/>
                <a:cs typeface="Arial MT"/>
              </a:rPr>
              <a:t> </a:t>
            </a:r>
            <a:r>
              <a:rPr sz="2100" spc="-7" baseline="1984" dirty="0">
                <a:latin typeface="Arial MT"/>
                <a:cs typeface="Arial MT"/>
              </a:rPr>
              <a:t>of</a:t>
            </a:r>
            <a:r>
              <a:rPr sz="2100" baseline="1984" dirty="0">
                <a:latin typeface="Arial MT"/>
                <a:cs typeface="Arial MT"/>
              </a:rPr>
              <a:t> </a:t>
            </a:r>
            <a:r>
              <a:rPr sz="2100" spc="-7" baseline="1984" dirty="0">
                <a:latin typeface="Arial MT"/>
                <a:cs typeface="Arial MT"/>
              </a:rPr>
              <a:t>open</a:t>
            </a:r>
            <a:r>
              <a:rPr sz="2100" baseline="1984" dirty="0">
                <a:latin typeface="Arial MT"/>
                <a:cs typeface="Arial MT"/>
              </a:rPr>
              <a:t> </a:t>
            </a:r>
            <a:r>
              <a:rPr sz="2100" spc="-7" baseline="1984" dirty="0">
                <a:latin typeface="Arial MT"/>
                <a:cs typeface="Arial MT"/>
              </a:rPr>
              <a:t>pneumothorax (sucking</a:t>
            </a:r>
            <a:r>
              <a:rPr sz="2100" baseline="1984" dirty="0">
                <a:latin typeface="Arial MT"/>
                <a:cs typeface="Arial MT"/>
              </a:rPr>
              <a:t> </a:t>
            </a:r>
            <a:r>
              <a:rPr sz="2100" spc="-7" baseline="1984" dirty="0">
                <a:latin typeface="Arial MT"/>
                <a:cs typeface="Arial MT"/>
              </a:rPr>
              <a:t>chest</a:t>
            </a:r>
            <a:r>
              <a:rPr sz="2100" baseline="1984" dirty="0">
                <a:latin typeface="Arial MT"/>
                <a:cs typeface="Arial MT"/>
              </a:rPr>
              <a:t> </a:t>
            </a:r>
            <a:r>
              <a:rPr sz="2100" spc="-7" baseline="1984" dirty="0">
                <a:latin typeface="Arial MT"/>
                <a:cs typeface="Arial MT"/>
              </a:rPr>
              <a:t>wound)</a:t>
            </a:r>
            <a:r>
              <a:rPr sz="2100" spc="-15" baseline="1984" dirty="0">
                <a:latin typeface="Arial MT"/>
                <a:cs typeface="Arial MT"/>
              </a:rPr>
              <a:t> </a:t>
            </a:r>
            <a:r>
              <a:rPr sz="2100" baseline="1984" dirty="0">
                <a:latin typeface="Arial MT"/>
                <a:cs typeface="Arial MT"/>
              </a:rPr>
              <a:t>in</a:t>
            </a:r>
            <a:r>
              <a:rPr sz="2100" spc="-44" baseline="1984" dirty="0">
                <a:latin typeface="Arial MT"/>
                <a:cs typeface="Arial MT"/>
              </a:rPr>
              <a:t> </a:t>
            </a:r>
            <a:r>
              <a:rPr sz="2100" spc="-37" baseline="1984" dirty="0">
                <a:latin typeface="Arial MT"/>
                <a:cs typeface="Arial MT"/>
              </a:rPr>
              <a:t>Tactical</a:t>
            </a:r>
            <a:r>
              <a:rPr sz="2100" spc="7" baseline="1984" dirty="0">
                <a:latin typeface="Arial MT"/>
                <a:cs typeface="Arial MT"/>
              </a:rPr>
              <a:t> </a:t>
            </a:r>
            <a:r>
              <a:rPr sz="2100" spc="-7" baseline="1984" dirty="0">
                <a:latin typeface="Arial MT"/>
                <a:cs typeface="Arial MT"/>
              </a:rPr>
              <a:t>Field</a:t>
            </a:r>
            <a:r>
              <a:rPr sz="2100" baseline="1984" dirty="0">
                <a:latin typeface="Arial MT"/>
                <a:cs typeface="Arial MT"/>
              </a:rPr>
              <a:t> </a:t>
            </a:r>
            <a:r>
              <a:rPr sz="2100" spc="-7" baseline="1984" dirty="0">
                <a:latin typeface="Arial MT"/>
                <a:cs typeface="Arial MT"/>
              </a:rPr>
              <a:t>Care</a:t>
            </a:r>
            <a:endParaRPr sz="2100" baseline="1984">
              <a:latin typeface="Arial MT"/>
              <a:cs typeface="Arial MT"/>
            </a:endParaRPr>
          </a:p>
          <a:p>
            <a:pPr marL="347980" indent="-310515">
              <a:lnSpc>
                <a:spcPct val="100000"/>
              </a:lnSpc>
              <a:spcBef>
                <a:spcPts val="580"/>
              </a:spcBef>
              <a:buClr>
                <a:srgbClr val="D6343A"/>
              </a:buClr>
              <a:buSzPct val="128571"/>
              <a:buFont typeface="Arial"/>
              <a:buAutoNum type="arabicPlain" startAt="50"/>
              <a:tabLst>
                <a:tab pos="348615" algn="l"/>
              </a:tabLst>
            </a:pPr>
            <a:r>
              <a:rPr sz="1400" spc="-5" dirty="0">
                <a:latin typeface="Arial MT"/>
                <a:cs typeface="Arial MT"/>
              </a:rPr>
              <a:t>Identify the importance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and implications of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vented and non-vented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chest seals</a:t>
            </a:r>
            <a:endParaRPr sz="1400">
              <a:latin typeface="Arial MT"/>
              <a:cs typeface="Arial MT"/>
            </a:endParaRPr>
          </a:p>
          <a:p>
            <a:pPr marL="347980" indent="-310515">
              <a:lnSpc>
                <a:spcPct val="100000"/>
              </a:lnSpc>
              <a:spcBef>
                <a:spcPts val="695"/>
              </a:spcBef>
              <a:buClr>
                <a:srgbClr val="D6343A"/>
              </a:buClr>
              <a:buSzPct val="128571"/>
              <a:buFont typeface="Arial"/>
              <a:buAutoNum type="arabicPlain" startAt="50"/>
              <a:tabLst>
                <a:tab pos="348615" algn="l"/>
              </a:tabLst>
            </a:pPr>
            <a:r>
              <a:rPr sz="1400" spc="-5" dirty="0">
                <a:latin typeface="Arial MT"/>
                <a:cs typeface="Arial MT"/>
              </a:rPr>
              <a:t>Demonstrate the application of </a:t>
            </a:r>
            <a:r>
              <a:rPr sz="1400" dirty="0">
                <a:latin typeface="Arial MT"/>
                <a:cs typeface="Arial MT"/>
              </a:rPr>
              <a:t>a </a:t>
            </a:r>
            <a:r>
              <a:rPr sz="1400" spc="-5" dirty="0">
                <a:latin typeface="Arial MT"/>
                <a:cs typeface="Arial MT"/>
              </a:rPr>
              <a:t>chest seal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to an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open chest wound</a:t>
            </a:r>
            <a:endParaRPr sz="1400">
              <a:latin typeface="Arial MT"/>
              <a:cs typeface="Arial MT"/>
            </a:endParaRPr>
          </a:p>
          <a:p>
            <a:pPr marL="347980" indent="-310515">
              <a:lnSpc>
                <a:spcPct val="100000"/>
              </a:lnSpc>
              <a:spcBef>
                <a:spcPts val="720"/>
              </a:spcBef>
              <a:buClr>
                <a:srgbClr val="D6343A"/>
              </a:buClr>
              <a:buSzPct val="128571"/>
              <a:buFont typeface="Arial"/>
              <a:buAutoNum type="arabicPlain" startAt="50"/>
              <a:tabLst>
                <a:tab pos="348615" algn="l"/>
              </a:tabLst>
            </a:pPr>
            <a:r>
              <a:rPr sz="1400" spc="-5" dirty="0">
                <a:latin typeface="Arial MT"/>
                <a:cs typeface="Arial MT"/>
              </a:rPr>
              <a:t>Identify the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signs,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symptoms, and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initial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treatment of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tension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pneumothorax</a:t>
            </a:r>
            <a:r>
              <a:rPr sz="1400" dirty="0">
                <a:latin typeface="Arial MT"/>
                <a:cs typeface="Arial MT"/>
              </a:rPr>
              <a:t> in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spc="-25" dirty="0">
                <a:latin typeface="Arial MT"/>
                <a:cs typeface="Arial MT"/>
              </a:rPr>
              <a:t>Tactical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Field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Care</a:t>
            </a:r>
            <a:endParaRPr sz="1400">
              <a:latin typeface="Arial MT"/>
              <a:cs typeface="Arial MT"/>
            </a:endParaRPr>
          </a:p>
          <a:p>
            <a:pPr marL="38100" marR="30480">
              <a:lnSpc>
                <a:spcPct val="126099"/>
              </a:lnSpc>
              <a:spcBef>
                <a:spcPts val="130"/>
              </a:spcBef>
              <a:buClr>
                <a:srgbClr val="D6343A"/>
              </a:buClr>
              <a:buSzPct val="128571"/>
              <a:buFont typeface="Arial"/>
              <a:buAutoNum type="arabicPlain" startAt="50"/>
              <a:tabLst>
                <a:tab pos="348615" algn="l"/>
              </a:tabLst>
            </a:pPr>
            <a:r>
              <a:rPr sz="1400" spc="-5" dirty="0">
                <a:latin typeface="Arial MT"/>
                <a:cs typeface="Arial MT"/>
              </a:rPr>
              <a:t>Demonstrate</a:t>
            </a:r>
            <a:r>
              <a:rPr sz="1400" dirty="0">
                <a:latin typeface="Arial MT"/>
                <a:cs typeface="Arial MT"/>
              </a:rPr>
              <a:t> a</a:t>
            </a:r>
            <a:r>
              <a:rPr sz="1400" spc="-5" dirty="0">
                <a:latin typeface="Arial MT"/>
                <a:cs typeface="Arial MT"/>
              </a:rPr>
              <a:t> needle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decompression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of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the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chest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at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the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second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intercostal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space</a:t>
            </a:r>
            <a:r>
              <a:rPr sz="1400" dirty="0">
                <a:latin typeface="Arial MT"/>
                <a:cs typeface="Arial MT"/>
              </a:rPr>
              <a:t> in </a:t>
            </a:r>
            <a:r>
              <a:rPr sz="1400" spc="-5" dirty="0">
                <a:latin typeface="Arial MT"/>
                <a:cs typeface="Arial MT"/>
              </a:rPr>
              <a:t>midclavicular line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2700" b="1" spc="-7" baseline="-4629" dirty="0">
                <a:solidFill>
                  <a:srgbClr val="D6343A"/>
                </a:solidFill>
                <a:latin typeface="Arial"/>
                <a:cs typeface="Arial"/>
              </a:rPr>
              <a:t>57</a:t>
            </a:r>
            <a:r>
              <a:rPr sz="2700" b="1" spc="-89" baseline="-4629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1400" spc="-5" dirty="0">
                <a:latin typeface="Arial MT"/>
                <a:cs typeface="Arial MT"/>
              </a:rPr>
              <a:t>Demonstrate</a:t>
            </a:r>
            <a:r>
              <a:rPr sz="1400" dirty="0">
                <a:latin typeface="Arial MT"/>
                <a:cs typeface="Arial MT"/>
              </a:rPr>
              <a:t> a </a:t>
            </a:r>
            <a:r>
              <a:rPr sz="1400" spc="-5" dirty="0">
                <a:latin typeface="Arial MT"/>
                <a:cs typeface="Arial MT"/>
              </a:rPr>
              <a:t>needle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decompression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of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the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chest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at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the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fifth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intercostal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space</a:t>
            </a:r>
            <a:r>
              <a:rPr sz="1400" dirty="0">
                <a:latin typeface="Arial MT"/>
                <a:cs typeface="Arial MT"/>
              </a:rPr>
              <a:t> in </a:t>
            </a:r>
            <a:r>
              <a:rPr sz="1400" spc="-5" dirty="0">
                <a:latin typeface="Arial MT"/>
                <a:cs typeface="Arial MT"/>
              </a:rPr>
              <a:t>the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anterior axillary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line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2700" b="1" spc="-7" baseline="-4629" dirty="0">
                <a:solidFill>
                  <a:srgbClr val="D6343A"/>
                </a:solidFill>
                <a:latin typeface="Arial"/>
                <a:cs typeface="Arial"/>
              </a:rPr>
              <a:t>58</a:t>
            </a:r>
            <a:r>
              <a:rPr sz="2700" b="1" spc="-97" baseline="-4629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1400" spc="-5" dirty="0">
                <a:latin typeface="Arial MT"/>
                <a:cs typeface="Arial MT"/>
              </a:rPr>
              <a:t>Identify the signs of recurring or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unsuccessful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treatment of tension pneumothorax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BB1B792-3072-B94B-3F24-B625AEBB94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81"/>
          <a:stretch/>
        </p:blipFill>
        <p:spPr>
          <a:xfrm>
            <a:off x="349648" y="1542288"/>
            <a:ext cx="11613752" cy="43540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11318" y="0"/>
            <a:ext cx="12603317" cy="688605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57997" y="84835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TACTICAL</a:t>
            </a:r>
            <a:r>
              <a:rPr kumimoji="0" sz="2400" b="1" i="0" u="none" strike="noStrike" kern="1200" cap="none" spc="-9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FIELD</a:t>
            </a:r>
            <a:r>
              <a:rPr kumimoji="0" sz="2400" b="1" i="0" u="none" strike="noStrike" kern="1200" cap="none" spc="-4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52283" y="526796"/>
            <a:ext cx="3167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MARCH</a:t>
            </a:r>
            <a:r>
              <a:rPr sz="3600" spc="-90" dirty="0">
                <a:solidFill>
                  <a:srgbClr val="FFFFFF"/>
                </a:solidFill>
              </a:rPr>
              <a:t> </a:t>
            </a:r>
            <a:r>
              <a:rPr sz="3600" spc="-120" dirty="0">
                <a:solidFill>
                  <a:srgbClr val="FFFFFF"/>
                </a:solidFill>
              </a:rPr>
              <a:t>PAWS</a:t>
            </a:r>
            <a:endParaRPr sz="3600"/>
          </a:p>
        </p:txBody>
      </p:sp>
      <p:grpSp>
        <p:nvGrpSpPr>
          <p:cNvPr id="17" name="object 17"/>
          <p:cNvGrpSpPr/>
          <p:nvPr/>
        </p:nvGrpSpPr>
        <p:grpSpPr>
          <a:xfrm>
            <a:off x="795861" y="1516673"/>
            <a:ext cx="5513849" cy="4765040"/>
            <a:chOff x="795861" y="1516673"/>
            <a:chExt cx="5513849" cy="4765040"/>
          </a:xfrm>
        </p:grpSpPr>
        <p:sp>
          <p:nvSpPr>
            <p:cNvPr id="18" name="object 18"/>
            <p:cNvSpPr/>
            <p:nvPr/>
          </p:nvSpPr>
          <p:spPr>
            <a:xfrm>
              <a:off x="795861" y="2076690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271610" y="1516673"/>
              <a:ext cx="38100" cy="4765040"/>
            </a:xfrm>
            <a:custGeom>
              <a:avLst/>
              <a:gdLst/>
              <a:ahLst/>
              <a:cxnLst/>
              <a:rect l="l" t="t" r="r" b="b"/>
              <a:pathLst>
                <a:path w="38100" h="4765040">
                  <a:moveTo>
                    <a:pt x="19050" y="0"/>
                  </a:moveTo>
                  <a:lnTo>
                    <a:pt x="11635" y="1496"/>
                  </a:lnTo>
                  <a:lnTo>
                    <a:pt x="5579" y="5579"/>
                  </a:lnTo>
                  <a:lnTo>
                    <a:pt x="1497" y="11634"/>
                  </a:lnTo>
                  <a:lnTo>
                    <a:pt x="0" y="19088"/>
                  </a:lnTo>
                  <a:lnTo>
                    <a:pt x="1497" y="26503"/>
                  </a:lnTo>
                  <a:lnTo>
                    <a:pt x="5579" y="32558"/>
                  </a:lnTo>
                  <a:lnTo>
                    <a:pt x="11635" y="36641"/>
                  </a:lnTo>
                  <a:lnTo>
                    <a:pt x="19050" y="38138"/>
                  </a:lnTo>
                  <a:lnTo>
                    <a:pt x="26465" y="36641"/>
                  </a:lnTo>
                  <a:lnTo>
                    <a:pt x="32520" y="32558"/>
                  </a:lnTo>
                  <a:lnTo>
                    <a:pt x="36603" y="26503"/>
                  </a:lnTo>
                  <a:lnTo>
                    <a:pt x="38100" y="19050"/>
                  </a:lnTo>
                  <a:lnTo>
                    <a:pt x="36603" y="11634"/>
                  </a:lnTo>
                  <a:lnTo>
                    <a:pt x="32520" y="5579"/>
                  </a:lnTo>
                  <a:lnTo>
                    <a:pt x="26465" y="1496"/>
                  </a:lnTo>
                  <a:lnTo>
                    <a:pt x="19050" y="0"/>
                  </a:lnTo>
                  <a:close/>
                </a:path>
                <a:path w="38100" h="4765040">
                  <a:moveTo>
                    <a:pt x="19050" y="76238"/>
                  </a:moveTo>
                  <a:lnTo>
                    <a:pt x="11635" y="77735"/>
                  </a:lnTo>
                  <a:lnTo>
                    <a:pt x="5579" y="81817"/>
                  </a:lnTo>
                  <a:lnTo>
                    <a:pt x="1497" y="87872"/>
                  </a:lnTo>
                  <a:lnTo>
                    <a:pt x="0" y="95326"/>
                  </a:lnTo>
                  <a:lnTo>
                    <a:pt x="1497" y="102741"/>
                  </a:lnTo>
                  <a:lnTo>
                    <a:pt x="5579" y="108796"/>
                  </a:lnTo>
                  <a:lnTo>
                    <a:pt x="11635" y="112879"/>
                  </a:lnTo>
                  <a:lnTo>
                    <a:pt x="19050" y="114376"/>
                  </a:lnTo>
                  <a:lnTo>
                    <a:pt x="26465" y="112879"/>
                  </a:lnTo>
                  <a:lnTo>
                    <a:pt x="32520" y="108796"/>
                  </a:lnTo>
                  <a:lnTo>
                    <a:pt x="36603" y="102741"/>
                  </a:lnTo>
                  <a:lnTo>
                    <a:pt x="38100" y="95288"/>
                  </a:lnTo>
                  <a:lnTo>
                    <a:pt x="36603" y="87872"/>
                  </a:lnTo>
                  <a:lnTo>
                    <a:pt x="32520" y="81817"/>
                  </a:lnTo>
                  <a:lnTo>
                    <a:pt x="26465" y="77735"/>
                  </a:lnTo>
                  <a:lnTo>
                    <a:pt x="19050" y="76238"/>
                  </a:lnTo>
                  <a:close/>
                </a:path>
                <a:path w="38100" h="4765040">
                  <a:moveTo>
                    <a:pt x="19050" y="152476"/>
                  </a:moveTo>
                  <a:lnTo>
                    <a:pt x="11635" y="153973"/>
                  </a:lnTo>
                  <a:lnTo>
                    <a:pt x="5579" y="158055"/>
                  </a:lnTo>
                  <a:lnTo>
                    <a:pt x="1497" y="164110"/>
                  </a:lnTo>
                  <a:lnTo>
                    <a:pt x="0" y="171564"/>
                  </a:lnTo>
                  <a:lnTo>
                    <a:pt x="1497" y="178979"/>
                  </a:lnTo>
                  <a:lnTo>
                    <a:pt x="5579" y="185034"/>
                  </a:lnTo>
                  <a:lnTo>
                    <a:pt x="11635" y="189117"/>
                  </a:lnTo>
                  <a:lnTo>
                    <a:pt x="19050" y="190614"/>
                  </a:lnTo>
                  <a:lnTo>
                    <a:pt x="26465" y="189117"/>
                  </a:lnTo>
                  <a:lnTo>
                    <a:pt x="32520" y="185034"/>
                  </a:lnTo>
                  <a:lnTo>
                    <a:pt x="36603" y="178979"/>
                  </a:lnTo>
                  <a:lnTo>
                    <a:pt x="38100" y="171526"/>
                  </a:lnTo>
                  <a:lnTo>
                    <a:pt x="36603" y="164110"/>
                  </a:lnTo>
                  <a:lnTo>
                    <a:pt x="32520" y="158055"/>
                  </a:lnTo>
                  <a:lnTo>
                    <a:pt x="26465" y="153973"/>
                  </a:lnTo>
                  <a:lnTo>
                    <a:pt x="19050" y="152476"/>
                  </a:lnTo>
                  <a:close/>
                </a:path>
                <a:path w="38100" h="4765040">
                  <a:moveTo>
                    <a:pt x="19050" y="228714"/>
                  </a:moveTo>
                  <a:lnTo>
                    <a:pt x="11635" y="230211"/>
                  </a:lnTo>
                  <a:lnTo>
                    <a:pt x="5579" y="234293"/>
                  </a:lnTo>
                  <a:lnTo>
                    <a:pt x="1497" y="240348"/>
                  </a:lnTo>
                  <a:lnTo>
                    <a:pt x="0" y="247802"/>
                  </a:lnTo>
                  <a:lnTo>
                    <a:pt x="1497" y="255217"/>
                  </a:lnTo>
                  <a:lnTo>
                    <a:pt x="5579" y="261272"/>
                  </a:lnTo>
                  <a:lnTo>
                    <a:pt x="11635" y="265355"/>
                  </a:lnTo>
                  <a:lnTo>
                    <a:pt x="19050" y="266852"/>
                  </a:lnTo>
                  <a:lnTo>
                    <a:pt x="26465" y="265355"/>
                  </a:lnTo>
                  <a:lnTo>
                    <a:pt x="32520" y="261272"/>
                  </a:lnTo>
                  <a:lnTo>
                    <a:pt x="36603" y="255217"/>
                  </a:lnTo>
                  <a:lnTo>
                    <a:pt x="38100" y="247764"/>
                  </a:lnTo>
                  <a:lnTo>
                    <a:pt x="36603" y="240348"/>
                  </a:lnTo>
                  <a:lnTo>
                    <a:pt x="32520" y="234293"/>
                  </a:lnTo>
                  <a:lnTo>
                    <a:pt x="26465" y="230211"/>
                  </a:lnTo>
                  <a:lnTo>
                    <a:pt x="19050" y="228714"/>
                  </a:lnTo>
                  <a:close/>
                </a:path>
                <a:path w="38100" h="4765040">
                  <a:moveTo>
                    <a:pt x="19050" y="304952"/>
                  </a:moveTo>
                  <a:lnTo>
                    <a:pt x="11635" y="306449"/>
                  </a:lnTo>
                  <a:lnTo>
                    <a:pt x="5580" y="310531"/>
                  </a:lnTo>
                  <a:lnTo>
                    <a:pt x="1498" y="316586"/>
                  </a:lnTo>
                  <a:lnTo>
                    <a:pt x="1" y="324040"/>
                  </a:lnTo>
                  <a:lnTo>
                    <a:pt x="1498" y="331455"/>
                  </a:lnTo>
                  <a:lnTo>
                    <a:pt x="5580" y="337510"/>
                  </a:lnTo>
                  <a:lnTo>
                    <a:pt x="11635" y="341593"/>
                  </a:lnTo>
                  <a:lnTo>
                    <a:pt x="19051" y="343090"/>
                  </a:lnTo>
                  <a:lnTo>
                    <a:pt x="26466" y="341593"/>
                  </a:lnTo>
                  <a:lnTo>
                    <a:pt x="32521" y="337510"/>
                  </a:lnTo>
                  <a:lnTo>
                    <a:pt x="36604" y="331455"/>
                  </a:lnTo>
                  <a:lnTo>
                    <a:pt x="38101" y="324002"/>
                  </a:lnTo>
                  <a:lnTo>
                    <a:pt x="36604" y="316586"/>
                  </a:lnTo>
                  <a:lnTo>
                    <a:pt x="32521" y="310531"/>
                  </a:lnTo>
                  <a:lnTo>
                    <a:pt x="26465" y="306449"/>
                  </a:lnTo>
                  <a:lnTo>
                    <a:pt x="19050" y="304952"/>
                  </a:lnTo>
                  <a:close/>
                </a:path>
                <a:path w="38100" h="4765040">
                  <a:moveTo>
                    <a:pt x="19051" y="381190"/>
                  </a:moveTo>
                  <a:lnTo>
                    <a:pt x="11635" y="382687"/>
                  </a:lnTo>
                  <a:lnTo>
                    <a:pt x="5580" y="386769"/>
                  </a:lnTo>
                  <a:lnTo>
                    <a:pt x="1498" y="392824"/>
                  </a:lnTo>
                  <a:lnTo>
                    <a:pt x="1" y="400278"/>
                  </a:lnTo>
                  <a:lnTo>
                    <a:pt x="1498" y="407693"/>
                  </a:lnTo>
                  <a:lnTo>
                    <a:pt x="5580" y="413748"/>
                  </a:lnTo>
                  <a:lnTo>
                    <a:pt x="11635" y="417831"/>
                  </a:lnTo>
                  <a:lnTo>
                    <a:pt x="19051" y="419328"/>
                  </a:lnTo>
                  <a:lnTo>
                    <a:pt x="26466" y="417831"/>
                  </a:lnTo>
                  <a:lnTo>
                    <a:pt x="32521" y="413748"/>
                  </a:lnTo>
                  <a:lnTo>
                    <a:pt x="36604" y="407693"/>
                  </a:lnTo>
                  <a:lnTo>
                    <a:pt x="38101" y="400240"/>
                  </a:lnTo>
                  <a:lnTo>
                    <a:pt x="36604" y="392824"/>
                  </a:lnTo>
                  <a:lnTo>
                    <a:pt x="32521" y="386769"/>
                  </a:lnTo>
                  <a:lnTo>
                    <a:pt x="26466" y="382687"/>
                  </a:lnTo>
                  <a:lnTo>
                    <a:pt x="19051" y="381190"/>
                  </a:lnTo>
                  <a:close/>
                </a:path>
                <a:path w="38100" h="4765040">
                  <a:moveTo>
                    <a:pt x="19051" y="457428"/>
                  </a:moveTo>
                  <a:lnTo>
                    <a:pt x="11635" y="458925"/>
                  </a:lnTo>
                  <a:lnTo>
                    <a:pt x="5580" y="463007"/>
                  </a:lnTo>
                  <a:lnTo>
                    <a:pt x="1498" y="469063"/>
                  </a:lnTo>
                  <a:lnTo>
                    <a:pt x="1" y="476516"/>
                  </a:lnTo>
                  <a:lnTo>
                    <a:pt x="1498" y="483931"/>
                  </a:lnTo>
                  <a:lnTo>
                    <a:pt x="5580" y="489986"/>
                  </a:lnTo>
                  <a:lnTo>
                    <a:pt x="11635" y="494069"/>
                  </a:lnTo>
                  <a:lnTo>
                    <a:pt x="19051" y="495566"/>
                  </a:lnTo>
                  <a:lnTo>
                    <a:pt x="26466" y="494069"/>
                  </a:lnTo>
                  <a:lnTo>
                    <a:pt x="32521" y="489986"/>
                  </a:lnTo>
                  <a:lnTo>
                    <a:pt x="36604" y="483931"/>
                  </a:lnTo>
                  <a:lnTo>
                    <a:pt x="38101" y="476478"/>
                  </a:lnTo>
                  <a:lnTo>
                    <a:pt x="36604" y="469063"/>
                  </a:lnTo>
                  <a:lnTo>
                    <a:pt x="32521" y="463007"/>
                  </a:lnTo>
                  <a:lnTo>
                    <a:pt x="26466" y="458925"/>
                  </a:lnTo>
                  <a:lnTo>
                    <a:pt x="19051" y="457428"/>
                  </a:lnTo>
                  <a:close/>
                </a:path>
                <a:path w="38100" h="4765040">
                  <a:moveTo>
                    <a:pt x="19051" y="533666"/>
                  </a:moveTo>
                  <a:lnTo>
                    <a:pt x="11635" y="535163"/>
                  </a:lnTo>
                  <a:lnTo>
                    <a:pt x="5580" y="539245"/>
                  </a:lnTo>
                  <a:lnTo>
                    <a:pt x="1498" y="545301"/>
                  </a:lnTo>
                  <a:lnTo>
                    <a:pt x="1" y="552754"/>
                  </a:lnTo>
                  <a:lnTo>
                    <a:pt x="1498" y="560169"/>
                  </a:lnTo>
                  <a:lnTo>
                    <a:pt x="5580" y="566225"/>
                  </a:lnTo>
                  <a:lnTo>
                    <a:pt x="11635" y="570307"/>
                  </a:lnTo>
                  <a:lnTo>
                    <a:pt x="19051" y="571804"/>
                  </a:lnTo>
                  <a:lnTo>
                    <a:pt x="26466" y="570307"/>
                  </a:lnTo>
                  <a:lnTo>
                    <a:pt x="32521" y="566225"/>
                  </a:lnTo>
                  <a:lnTo>
                    <a:pt x="36604" y="560169"/>
                  </a:lnTo>
                  <a:lnTo>
                    <a:pt x="38101" y="552716"/>
                  </a:lnTo>
                  <a:lnTo>
                    <a:pt x="36604" y="545301"/>
                  </a:lnTo>
                  <a:lnTo>
                    <a:pt x="32521" y="539245"/>
                  </a:lnTo>
                  <a:lnTo>
                    <a:pt x="26466" y="535163"/>
                  </a:lnTo>
                  <a:lnTo>
                    <a:pt x="19051" y="533666"/>
                  </a:lnTo>
                  <a:close/>
                </a:path>
                <a:path w="38100" h="4765040">
                  <a:moveTo>
                    <a:pt x="19051" y="609904"/>
                  </a:moveTo>
                  <a:lnTo>
                    <a:pt x="11635" y="611401"/>
                  </a:lnTo>
                  <a:lnTo>
                    <a:pt x="5580" y="615484"/>
                  </a:lnTo>
                  <a:lnTo>
                    <a:pt x="1498" y="621539"/>
                  </a:lnTo>
                  <a:lnTo>
                    <a:pt x="1" y="628992"/>
                  </a:lnTo>
                  <a:lnTo>
                    <a:pt x="1498" y="636407"/>
                  </a:lnTo>
                  <a:lnTo>
                    <a:pt x="5580" y="642463"/>
                  </a:lnTo>
                  <a:lnTo>
                    <a:pt x="11635" y="646545"/>
                  </a:lnTo>
                  <a:lnTo>
                    <a:pt x="19051" y="648042"/>
                  </a:lnTo>
                  <a:lnTo>
                    <a:pt x="26466" y="646545"/>
                  </a:lnTo>
                  <a:lnTo>
                    <a:pt x="32521" y="642463"/>
                  </a:lnTo>
                  <a:lnTo>
                    <a:pt x="36604" y="636407"/>
                  </a:lnTo>
                  <a:lnTo>
                    <a:pt x="38101" y="628954"/>
                  </a:lnTo>
                  <a:lnTo>
                    <a:pt x="36604" y="621539"/>
                  </a:lnTo>
                  <a:lnTo>
                    <a:pt x="32521" y="615484"/>
                  </a:lnTo>
                  <a:lnTo>
                    <a:pt x="26466" y="611401"/>
                  </a:lnTo>
                  <a:lnTo>
                    <a:pt x="19051" y="609904"/>
                  </a:lnTo>
                  <a:close/>
                </a:path>
                <a:path w="38100" h="4765040">
                  <a:moveTo>
                    <a:pt x="19051" y="686142"/>
                  </a:moveTo>
                  <a:lnTo>
                    <a:pt x="11635" y="687639"/>
                  </a:lnTo>
                  <a:lnTo>
                    <a:pt x="5580" y="691722"/>
                  </a:lnTo>
                  <a:lnTo>
                    <a:pt x="1498" y="697777"/>
                  </a:lnTo>
                  <a:lnTo>
                    <a:pt x="1" y="705231"/>
                  </a:lnTo>
                  <a:lnTo>
                    <a:pt x="1498" y="712645"/>
                  </a:lnTo>
                  <a:lnTo>
                    <a:pt x="5580" y="718701"/>
                  </a:lnTo>
                  <a:lnTo>
                    <a:pt x="11635" y="722783"/>
                  </a:lnTo>
                  <a:lnTo>
                    <a:pt x="19051" y="724281"/>
                  </a:lnTo>
                  <a:lnTo>
                    <a:pt x="26466" y="722783"/>
                  </a:lnTo>
                  <a:lnTo>
                    <a:pt x="32521" y="718701"/>
                  </a:lnTo>
                  <a:lnTo>
                    <a:pt x="36604" y="712645"/>
                  </a:lnTo>
                  <a:lnTo>
                    <a:pt x="38101" y="705192"/>
                  </a:lnTo>
                  <a:lnTo>
                    <a:pt x="36604" y="697777"/>
                  </a:lnTo>
                  <a:lnTo>
                    <a:pt x="32521" y="691722"/>
                  </a:lnTo>
                  <a:lnTo>
                    <a:pt x="26466" y="687639"/>
                  </a:lnTo>
                  <a:lnTo>
                    <a:pt x="19051" y="686142"/>
                  </a:lnTo>
                  <a:close/>
                </a:path>
                <a:path w="38100" h="4765040">
                  <a:moveTo>
                    <a:pt x="19051" y="762381"/>
                  </a:moveTo>
                  <a:lnTo>
                    <a:pt x="11635" y="763877"/>
                  </a:lnTo>
                  <a:lnTo>
                    <a:pt x="5580" y="767960"/>
                  </a:lnTo>
                  <a:lnTo>
                    <a:pt x="1498" y="774015"/>
                  </a:lnTo>
                  <a:lnTo>
                    <a:pt x="1" y="781469"/>
                  </a:lnTo>
                  <a:lnTo>
                    <a:pt x="1498" y="788884"/>
                  </a:lnTo>
                  <a:lnTo>
                    <a:pt x="5580" y="794939"/>
                  </a:lnTo>
                  <a:lnTo>
                    <a:pt x="11635" y="799022"/>
                  </a:lnTo>
                  <a:lnTo>
                    <a:pt x="19051" y="800519"/>
                  </a:lnTo>
                  <a:lnTo>
                    <a:pt x="26466" y="799022"/>
                  </a:lnTo>
                  <a:lnTo>
                    <a:pt x="32521" y="794939"/>
                  </a:lnTo>
                  <a:lnTo>
                    <a:pt x="36604" y="788884"/>
                  </a:lnTo>
                  <a:lnTo>
                    <a:pt x="38101" y="781431"/>
                  </a:lnTo>
                  <a:lnTo>
                    <a:pt x="36604" y="774015"/>
                  </a:lnTo>
                  <a:lnTo>
                    <a:pt x="32521" y="767960"/>
                  </a:lnTo>
                  <a:lnTo>
                    <a:pt x="26466" y="763877"/>
                  </a:lnTo>
                  <a:lnTo>
                    <a:pt x="19051" y="762381"/>
                  </a:lnTo>
                  <a:close/>
                </a:path>
                <a:path w="38100" h="4765040">
                  <a:moveTo>
                    <a:pt x="19051" y="838619"/>
                  </a:moveTo>
                  <a:lnTo>
                    <a:pt x="11635" y="840116"/>
                  </a:lnTo>
                  <a:lnTo>
                    <a:pt x="5580" y="844198"/>
                  </a:lnTo>
                  <a:lnTo>
                    <a:pt x="1498" y="850253"/>
                  </a:lnTo>
                  <a:lnTo>
                    <a:pt x="1" y="857707"/>
                  </a:lnTo>
                  <a:lnTo>
                    <a:pt x="1498" y="865122"/>
                  </a:lnTo>
                  <a:lnTo>
                    <a:pt x="5580" y="871177"/>
                  </a:lnTo>
                  <a:lnTo>
                    <a:pt x="11635" y="875260"/>
                  </a:lnTo>
                  <a:lnTo>
                    <a:pt x="19051" y="876757"/>
                  </a:lnTo>
                  <a:lnTo>
                    <a:pt x="26466" y="875260"/>
                  </a:lnTo>
                  <a:lnTo>
                    <a:pt x="32521" y="871177"/>
                  </a:lnTo>
                  <a:lnTo>
                    <a:pt x="36604" y="865122"/>
                  </a:lnTo>
                  <a:lnTo>
                    <a:pt x="38101" y="857669"/>
                  </a:lnTo>
                  <a:lnTo>
                    <a:pt x="36604" y="850253"/>
                  </a:lnTo>
                  <a:lnTo>
                    <a:pt x="32521" y="844198"/>
                  </a:lnTo>
                  <a:lnTo>
                    <a:pt x="26466" y="840116"/>
                  </a:lnTo>
                  <a:lnTo>
                    <a:pt x="19051" y="838619"/>
                  </a:lnTo>
                  <a:close/>
                </a:path>
                <a:path w="38100" h="4765040">
                  <a:moveTo>
                    <a:pt x="19051" y="914857"/>
                  </a:moveTo>
                  <a:lnTo>
                    <a:pt x="11635" y="916354"/>
                  </a:lnTo>
                  <a:lnTo>
                    <a:pt x="5580" y="920436"/>
                  </a:lnTo>
                  <a:lnTo>
                    <a:pt x="1498" y="926491"/>
                  </a:lnTo>
                  <a:lnTo>
                    <a:pt x="1" y="933945"/>
                  </a:lnTo>
                  <a:lnTo>
                    <a:pt x="1498" y="941360"/>
                  </a:lnTo>
                  <a:lnTo>
                    <a:pt x="5580" y="947415"/>
                  </a:lnTo>
                  <a:lnTo>
                    <a:pt x="11635" y="951498"/>
                  </a:lnTo>
                  <a:lnTo>
                    <a:pt x="19051" y="952995"/>
                  </a:lnTo>
                  <a:lnTo>
                    <a:pt x="26466" y="951498"/>
                  </a:lnTo>
                  <a:lnTo>
                    <a:pt x="32521" y="947415"/>
                  </a:lnTo>
                  <a:lnTo>
                    <a:pt x="36604" y="941360"/>
                  </a:lnTo>
                  <a:lnTo>
                    <a:pt x="38101" y="933907"/>
                  </a:lnTo>
                  <a:lnTo>
                    <a:pt x="36604" y="926491"/>
                  </a:lnTo>
                  <a:lnTo>
                    <a:pt x="32521" y="920436"/>
                  </a:lnTo>
                  <a:lnTo>
                    <a:pt x="26466" y="916354"/>
                  </a:lnTo>
                  <a:lnTo>
                    <a:pt x="19051" y="914857"/>
                  </a:lnTo>
                  <a:close/>
                </a:path>
                <a:path w="38100" h="4765040">
                  <a:moveTo>
                    <a:pt x="19051" y="991095"/>
                  </a:moveTo>
                  <a:lnTo>
                    <a:pt x="11635" y="992592"/>
                  </a:lnTo>
                  <a:lnTo>
                    <a:pt x="5580" y="996674"/>
                  </a:lnTo>
                  <a:lnTo>
                    <a:pt x="1498" y="1002729"/>
                  </a:lnTo>
                  <a:lnTo>
                    <a:pt x="1" y="1010183"/>
                  </a:lnTo>
                  <a:lnTo>
                    <a:pt x="1498" y="1017598"/>
                  </a:lnTo>
                  <a:lnTo>
                    <a:pt x="5580" y="1023653"/>
                  </a:lnTo>
                  <a:lnTo>
                    <a:pt x="11635" y="1027736"/>
                  </a:lnTo>
                  <a:lnTo>
                    <a:pt x="19051" y="1029233"/>
                  </a:lnTo>
                  <a:lnTo>
                    <a:pt x="26466" y="1027736"/>
                  </a:lnTo>
                  <a:lnTo>
                    <a:pt x="32521" y="1023653"/>
                  </a:lnTo>
                  <a:lnTo>
                    <a:pt x="36604" y="1017598"/>
                  </a:lnTo>
                  <a:lnTo>
                    <a:pt x="38101" y="1010145"/>
                  </a:lnTo>
                  <a:lnTo>
                    <a:pt x="36604" y="1002729"/>
                  </a:lnTo>
                  <a:lnTo>
                    <a:pt x="32521" y="996674"/>
                  </a:lnTo>
                  <a:lnTo>
                    <a:pt x="26466" y="992592"/>
                  </a:lnTo>
                  <a:lnTo>
                    <a:pt x="19051" y="991095"/>
                  </a:lnTo>
                  <a:close/>
                </a:path>
                <a:path w="38100" h="4765040">
                  <a:moveTo>
                    <a:pt x="19051" y="1067333"/>
                  </a:moveTo>
                  <a:lnTo>
                    <a:pt x="11635" y="1068830"/>
                  </a:lnTo>
                  <a:lnTo>
                    <a:pt x="5580" y="1072912"/>
                  </a:lnTo>
                  <a:lnTo>
                    <a:pt x="1498" y="1078967"/>
                  </a:lnTo>
                  <a:lnTo>
                    <a:pt x="1" y="1086421"/>
                  </a:lnTo>
                  <a:lnTo>
                    <a:pt x="1498" y="1093836"/>
                  </a:lnTo>
                  <a:lnTo>
                    <a:pt x="5580" y="1099891"/>
                  </a:lnTo>
                  <a:lnTo>
                    <a:pt x="11635" y="1103974"/>
                  </a:lnTo>
                  <a:lnTo>
                    <a:pt x="19051" y="1105471"/>
                  </a:lnTo>
                  <a:lnTo>
                    <a:pt x="26466" y="1103974"/>
                  </a:lnTo>
                  <a:lnTo>
                    <a:pt x="32521" y="1099891"/>
                  </a:lnTo>
                  <a:lnTo>
                    <a:pt x="36604" y="1093836"/>
                  </a:lnTo>
                  <a:lnTo>
                    <a:pt x="38101" y="1086383"/>
                  </a:lnTo>
                  <a:lnTo>
                    <a:pt x="36604" y="1078967"/>
                  </a:lnTo>
                  <a:lnTo>
                    <a:pt x="32521" y="1072912"/>
                  </a:lnTo>
                  <a:lnTo>
                    <a:pt x="26466" y="1068830"/>
                  </a:lnTo>
                  <a:lnTo>
                    <a:pt x="19051" y="1067333"/>
                  </a:lnTo>
                  <a:close/>
                </a:path>
                <a:path w="38100" h="4765040">
                  <a:moveTo>
                    <a:pt x="19051" y="1143571"/>
                  </a:moveTo>
                  <a:lnTo>
                    <a:pt x="11635" y="1145068"/>
                  </a:lnTo>
                  <a:lnTo>
                    <a:pt x="5580" y="1149151"/>
                  </a:lnTo>
                  <a:lnTo>
                    <a:pt x="1498" y="1155206"/>
                  </a:lnTo>
                  <a:lnTo>
                    <a:pt x="1" y="1162659"/>
                  </a:lnTo>
                  <a:lnTo>
                    <a:pt x="1498" y="1170074"/>
                  </a:lnTo>
                  <a:lnTo>
                    <a:pt x="5580" y="1176129"/>
                  </a:lnTo>
                  <a:lnTo>
                    <a:pt x="11635" y="1180212"/>
                  </a:lnTo>
                  <a:lnTo>
                    <a:pt x="19051" y="1181709"/>
                  </a:lnTo>
                  <a:lnTo>
                    <a:pt x="26466" y="1180212"/>
                  </a:lnTo>
                  <a:lnTo>
                    <a:pt x="32521" y="1176129"/>
                  </a:lnTo>
                  <a:lnTo>
                    <a:pt x="36604" y="1170074"/>
                  </a:lnTo>
                  <a:lnTo>
                    <a:pt x="38101" y="1162621"/>
                  </a:lnTo>
                  <a:lnTo>
                    <a:pt x="36604" y="1155206"/>
                  </a:lnTo>
                  <a:lnTo>
                    <a:pt x="32521" y="1149151"/>
                  </a:lnTo>
                  <a:lnTo>
                    <a:pt x="26466" y="1145068"/>
                  </a:lnTo>
                  <a:lnTo>
                    <a:pt x="19051" y="1143571"/>
                  </a:lnTo>
                  <a:close/>
                </a:path>
                <a:path w="38100" h="4765040">
                  <a:moveTo>
                    <a:pt x="19051" y="1219809"/>
                  </a:moveTo>
                  <a:lnTo>
                    <a:pt x="11635" y="1221306"/>
                  </a:lnTo>
                  <a:lnTo>
                    <a:pt x="5580" y="1225389"/>
                  </a:lnTo>
                  <a:lnTo>
                    <a:pt x="1498" y="1231444"/>
                  </a:lnTo>
                  <a:lnTo>
                    <a:pt x="1" y="1238897"/>
                  </a:lnTo>
                  <a:lnTo>
                    <a:pt x="1498" y="1246312"/>
                  </a:lnTo>
                  <a:lnTo>
                    <a:pt x="5580" y="1252367"/>
                  </a:lnTo>
                  <a:lnTo>
                    <a:pt x="11635" y="1256450"/>
                  </a:lnTo>
                  <a:lnTo>
                    <a:pt x="19051" y="1257947"/>
                  </a:lnTo>
                  <a:lnTo>
                    <a:pt x="26466" y="1256450"/>
                  </a:lnTo>
                  <a:lnTo>
                    <a:pt x="32521" y="1252367"/>
                  </a:lnTo>
                  <a:lnTo>
                    <a:pt x="36604" y="1246312"/>
                  </a:lnTo>
                  <a:lnTo>
                    <a:pt x="38101" y="1238859"/>
                  </a:lnTo>
                  <a:lnTo>
                    <a:pt x="36604" y="1231444"/>
                  </a:lnTo>
                  <a:lnTo>
                    <a:pt x="32521" y="1225389"/>
                  </a:lnTo>
                  <a:lnTo>
                    <a:pt x="26466" y="1221306"/>
                  </a:lnTo>
                  <a:lnTo>
                    <a:pt x="19051" y="1219809"/>
                  </a:lnTo>
                  <a:close/>
                </a:path>
                <a:path w="38100" h="4765040">
                  <a:moveTo>
                    <a:pt x="19051" y="1296047"/>
                  </a:moveTo>
                  <a:lnTo>
                    <a:pt x="11635" y="1297544"/>
                  </a:lnTo>
                  <a:lnTo>
                    <a:pt x="5580" y="1301627"/>
                  </a:lnTo>
                  <a:lnTo>
                    <a:pt x="1498" y="1307682"/>
                  </a:lnTo>
                  <a:lnTo>
                    <a:pt x="1" y="1315135"/>
                  </a:lnTo>
                  <a:lnTo>
                    <a:pt x="1498" y="1322550"/>
                  </a:lnTo>
                  <a:lnTo>
                    <a:pt x="5580" y="1328606"/>
                  </a:lnTo>
                  <a:lnTo>
                    <a:pt x="11635" y="1332688"/>
                  </a:lnTo>
                  <a:lnTo>
                    <a:pt x="19051" y="1334185"/>
                  </a:lnTo>
                  <a:lnTo>
                    <a:pt x="26466" y="1332688"/>
                  </a:lnTo>
                  <a:lnTo>
                    <a:pt x="32521" y="1328606"/>
                  </a:lnTo>
                  <a:lnTo>
                    <a:pt x="36604" y="1322550"/>
                  </a:lnTo>
                  <a:lnTo>
                    <a:pt x="38101" y="1315097"/>
                  </a:lnTo>
                  <a:lnTo>
                    <a:pt x="36604" y="1307682"/>
                  </a:lnTo>
                  <a:lnTo>
                    <a:pt x="32521" y="1301627"/>
                  </a:lnTo>
                  <a:lnTo>
                    <a:pt x="26466" y="1297544"/>
                  </a:lnTo>
                  <a:lnTo>
                    <a:pt x="19051" y="1296047"/>
                  </a:lnTo>
                  <a:close/>
                </a:path>
                <a:path w="38100" h="4765040">
                  <a:moveTo>
                    <a:pt x="19051" y="1372285"/>
                  </a:moveTo>
                  <a:lnTo>
                    <a:pt x="11635" y="1373782"/>
                  </a:lnTo>
                  <a:lnTo>
                    <a:pt x="5580" y="1377865"/>
                  </a:lnTo>
                  <a:lnTo>
                    <a:pt x="1498" y="1383920"/>
                  </a:lnTo>
                  <a:lnTo>
                    <a:pt x="1" y="1391373"/>
                  </a:lnTo>
                  <a:lnTo>
                    <a:pt x="1498" y="1398788"/>
                  </a:lnTo>
                  <a:lnTo>
                    <a:pt x="5580" y="1404844"/>
                  </a:lnTo>
                  <a:lnTo>
                    <a:pt x="11635" y="1408926"/>
                  </a:lnTo>
                  <a:lnTo>
                    <a:pt x="19051" y="1410423"/>
                  </a:lnTo>
                  <a:lnTo>
                    <a:pt x="26466" y="1408926"/>
                  </a:lnTo>
                  <a:lnTo>
                    <a:pt x="32521" y="1404844"/>
                  </a:lnTo>
                  <a:lnTo>
                    <a:pt x="36604" y="1398788"/>
                  </a:lnTo>
                  <a:lnTo>
                    <a:pt x="38101" y="1391335"/>
                  </a:lnTo>
                  <a:lnTo>
                    <a:pt x="36604" y="1383920"/>
                  </a:lnTo>
                  <a:lnTo>
                    <a:pt x="32521" y="1377865"/>
                  </a:lnTo>
                  <a:lnTo>
                    <a:pt x="26466" y="1373782"/>
                  </a:lnTo>
                  <a:lnTo>
                    <a:pt x="19051" y="1372285"/>
                  </a:lnTo>
                  <a:close/>
                </a:path>
                <a:path w="38100" h="4765040">
                  <a:moveTo>
                    <a:pt x="19051" y="1448523"/>
                  </a:moveTo>
                  <a:lnTo>
                    <a:pt x="11635" y="1450020"/>
                  </a:lnTo>
                  <a:lnTo>
                    <a:pt x="5580" y="1454103"/>
                  </a:lnTo>
                  <a:lnTo>
                    <a:pt x="1498" y="1460158"/>
                  </a:lnTo>
                  <a:lnTo>
                    <a:pt x="1" y="1467612"/>
                  </a:lnTo>
                  <a:lnTo>
                    <a:pt x="1498" y="1475026"/>
                  </a:lnTo>
                  <a:lnTo>
                    <a:pt x="5580" y="1481082"/>
                  </a:lnTo>
                  <a:lnTo>
                    <a:pt x="11635" y="1485164"/>
                  </a:lnTo>
                  <a:lnTo>
                    <a:pt x="19051" y="1486662"/>
                  </a:lnTo>
                  <a:lnTo>
                    <a:pt x="26466" y="1485164"/>
                  </a:lnTo>
                  <a:lnTo>
                    <a:pt x="32521" y="1481082"/>
                  </a:lnTo>
                  <a:lnTo>
                    <a:pt x="36604" y="1475026"/>
                  </a:lnTo>
                  <a:lnTo>
                    <a:pt x="38101" y="1467573"/>
                  </a:lnTo>
                  <a:lnTo>
                    <a:pt x="36604" y="1460158"/>
                  </a:lnTo>
                  <a:lnTo>
                    <a:pt x="32521" y="1454103"/>
                  </a:lnTo>
                  <a:lnTo>
                    <a:pt x="26466" y="1450020"/>
                  </a:lnTo>
                  <a:lnTo>
                    <a:pt x="19051" y="1448523"/>
                  </a:lnTo>
                  <a:close/>
                </a:path>
                <a:path w="38100" h="4765040">
                  <a:moveTo>
                    <a:pt x="19051" y="1524762"/>
                  </a:moveTo>
                  <a:lnTo>
                    <a:pt x="11635" y="1526259"/>
                  </a:lnTo>
                  <a:lnTo>
                    <a:pt x="5580" y="1530341"/>
                  </a:lnTo>
                  <a:lnTo>
                    <a:pt x="1498" y="1536397"/>
                  </a:lnTo>
                  <a:lnTo>
                    <a:pt x="1" y="1543850"/>
                  </a:lnTo>
                  <a:lnTo>
                    <a:pt x="1498" y="1551265"/>
                  </a:lnTo>
                  <a:lnTo>
                    <a:pt x="5580" y="1557320"/>
                  </a:lnTo>
                  <a:lnTo>
                    <a:pt x="11635" y="1561403"/>
                  </a:lnTo>
                  <a:lnTo>
                    <a:pt x="19051" y="1562900"/>
                  </a:lnTo>
                  <a:lnTo>
                    <a:pt x="26466" y="1561403"/>
                  </a:lnTo>
                  <a:lnTo>
                    <a:pt x="32521" y="1557320"/>
                  </a:lnTo>
                  <a:lnTo>
                    <a:pt x="36604" y="1551265"/>
                  </a:lnTo>
                  <a:lnTo>
                    <a:pt x="38101" y="1543812"/>
                  </a:lnTo>
                  <a:lnTo>
                    <a:pt x="36604" y="1536397"/>
                  </a:lnTo>
                  <a:lnTo>
                    <a:pt x="32521" y="1530341"/>
                  </a:lnTo>
                  <a:lnTo>
                    <a:pt x="26466" y="1526259"/>
                  </a:lnTo>
                  <a:lnTo>
                    <a:pt x="19051" y="1524762"/>
                  </a:lnTo>
                  <a:close/>
                </a:path>
                <a:path w="38100" h="4765040">
                  <a:moveTo>
                    <a:pt x="19051" y="1601000"/>
                  </a:moveTo>
                  <a:lnTo>
                    <a:pt x="11635" y="1602497"/>
                  </a:lnTo>
                  <a:lnTo>
                    <a:pt x="5580" y="1606579"/>
                  </a:lnTo>
                  <a:lnTo>
                    <a:pt x="1498" y="1612635"/>
                  </a:lnTo>
                  <a:lnTo>
                    <a:pt x="1" y="1620088"/>
                  </a:lnTo>
                  <a:lnTo>
                    <a:pt x="1498" y="1627503"/>
                  </a:lnTo>
                  <a:lnTo>
                    <a:pt x="5580" y="1633558"/>
                  </a:lnTo>
                  <a:lnTo>
                    <a:pt x="11635" y="1637641"/>
                  </a:lnTo>
                  <a:lnTo>
                    <a:pt x="19051" y="1639138"/>
                  </a:lnTo>
                  <a:lnTo>
                    <a:pt x="26466" y="1637641"/>
                  </a:lnTo>
                  <a:lnTo>
                    <a:pt x="32521" y="1633558"/>
                  </a:lnTo>
                  <a:lnTo>
                    <a:pt x="36604" y="1627503"/>
                  </a:lnTo>
                  <a:lnTo>
                    <a:pt x="38101" y="1620050"/>
                  </a:lnTo>
                  <a:lnTo>
                    <a:pt x="36604" y="1612635"/>
                  </a:lnTo>
                  <a:lnTo>
                    <a:pt x="32521" y="1606579"/>
                  </a:lnTo>
                  <a:lnTo>
                    <a:pt x="26466" y="1602497"/>
                  </a:lnTo>
                  <a:lnTo>
                    <a:pt x="19051" y="1601000"/>
                  </a:lnTo>
                  <a:close/>
                </a:path>
                <a:path w="38100" h="4765040">
                  <a:moveTo>
                    <a:pt x="19051" y="1677238"/>
                  </a:moveTo>
                  <a:lnTo>
                    <a:pt x="11635" y="1678735"/>
                  </a:lnTo>
                  <a:lnTo>
                    <a:pt x="5580" y="1682817"/>
                  </a:lnTo>
                  <a:lnTo>
                    <a:pt x="1498" y="1688873"/>
                  </a:lnTo>
                  <a:lnTo>
                    <a:pt x="1" y="1696326"/>
                  </a:lnTo>
                  <a:lnTo>
                    <a:pt x="1498" y="1703741"/>
                  </a:lnTo>
                  <a:lnTo>
                    <a:pt x="5580" y="1709796"/>
                  </a:lnTo>
                  <a:lnTo>
                    <a:pt x="11635" y="1713879"/>
                  </a:lnTo>
                  <a:lnTo>
                    <a:pt x="19051" y="1715376"/>
                  </a:lnTo>
                  <a:lnTo>
                    <a:pt x="26466" y="1713879"/>
                  </a:lnTo>
                  <a:lnTo>
                    <a:pt x="32521" y="1709796"/>
                  </a:lnTo>
                  <a:lnTo>
                    <a:pt x="36604" y="1703741"/>
                  </a:lnTo>
                  <a:lnTo>
                    <a:pt x="38101" y="1696288"/>
                  </a:lnTo>
                  <a:lnTo>
                    <a:pt x="36604" y="1688873"/>
                  </a:lnTo>
                  <a:lnTo>
                    <a:pt x="32521" y="1682817"/>
                  </a:lnTo>
                  <a:lnTo>
                    <a:pt x="26466" y="1678735"/>
                  </a:lnTo>
                  <a:lnTo>
                    <a:pt x="19051" y="1677238"/>
                  </a:lnTo>
                  <a:close/>
                </a:path>
                <a:path w="38100" h="4765040">
                  <a:moveTo>
                    <a:pt x="19051" y="1753476"/>
                  </a:moveTo>
                  <a:lnTo>
                    <a:pt x="11635" y="1754973"/>
                  </a:lnTo>
                  <a:lnTo>
                    <a:pt x="5580" y="1759056"/>
                  </a:lnTo>
                  <a:lnTo>
                    <a:pt x="1498" y="1765111"/>
                  </a:lnTo>
                  <a:lnTo>
                    <a:pt x="1" y="1772564"/>
                  </a:lnTo>
                  <a:lnTo>
                    <a:pt x="1498" y="1779979"/>
                  </a:lnTo>
                  <a:lnTo>
                    <a:pt x="5580" y="1786034"/>
                  </a:lnTo>
                  <a:lnTo>
                    <a:pt x="11635" y="1790117"/>
                  </a:lnTo>
                  <a:lnTo>
                    <a:pt x="19051" y="1791614"/>
                  </a:lnTo>
                  <a:lnTo>
                    <a:pt x="26466" y="1790117"/>
                  </a:lnTo>
                  <a:lnTo>
                    <a:pt x="32521" y="1786034"/>
                  </a:lnTo>
                  <a:lnTo>
                    <a:pt x="36604" y="1779979"/>
                  </a:lnTo>
                  <a:lnTo>
                    <a:pt x="38101" y="1772526"/>
                  </a:lnTo>
                  <a:lnTo>
                    <a:pt x="36604" y="1765111"/>
                  </a:lnTo>
                  <a:lnTo>
                    <a:pt x="32521" y="1759056"/>
                  </a:lnTo>
                  <a:lnTo>
                    <a:pt x="26466" y="1754973"/>
                  </a:lnTo>
                  <a:lnTo>
                    <a:pt x="19051" y="1753476"/>
                  </a:lnTo>
                  <a:close/>
                </a:path>
                <a:path w="38100" h="4765040">
                  <a:moveTo>
                    <a:pt x="19051" y="1829714"/>
                  </a:moveTo>
                  <a:lnTo>
                    <a:pt x="11635" y="1831211"/>
                  </a:lnTo>
                  <a:lnTo>
                    <a:pt x="5580" y="1835293"/>
                  </a:lnTo>
                  <a:lnTo>
                    <a:pt x="1498" y="1841348"/>
                  </a:lnTo>
                  <a:lnTo>
                    <a:pt x="1" y="1848802"/>
                  </a:lnTo>
                  <a:lnTo>
                    <a:pt x="1498" y="1856217"/>
                  </a:lnTo>
                  <a:lnTo>
                    <a:pt x="5580" y="1862272"/>
                  </a:lnTo>
                  <a:lnTo>
                    <a:pt x="11635" y="1866355"/>
                  </a:lnTo>
                  <a:lnTo>
                    <a:pt x="19051" y="1867852"/>
                  </a:lnTo>
                  <a:lnTo>
                    <a:pt x="26466" y="1866355"/>
                  </a:lnTo>
                  <a:lnTo>
                    <a:pt x="32521" y="1862272"/>
                  </a:lnTo>
                  <a:lnTo>
                    <a:pt x="36604" y="1856217"/>
                  </a:lnTo>
                  <a:lnTo>
                    <a:pt x="38101" y="1848764"/>
                  </a:lnTo>
                  <a:lnTo>
                    <a:pt x="36604" y="1841348"/>
                  </a:lnTo>
                  <a:lnTo>
                    <a:pt x="32521" y="1835293"/>
                  </a:lnTo>
                  <a:lnTo>
                    <a:pt x="26466" y="1831211"/>
                  </a:lnTo>
                  <a:lnTo>
                    <a:pt x="19051" y="1829714"/>
                  </a:lnTo>
                  <a:close/>
                </a:path>
                <a:path w="38100" h="4765040">
                  <a:moveTo>
                    <a:pt x="19051" y="1905952"/>
                  </a:moveTo>
                  <a:lnTo>
                    <a:pt x="11635" y="1907449"/>
                  </a:lnTo>
                  <a:lnTo>
                    <a:pt x="5580" y="1911531"/>
                  </a:lnTo>
                  <a:lnTo>
                    <a:pt x="1498" y="1917586"/>
                  </a:lnTo>
                  <a:lnTo>
                    <a:pt x="1" y="1925040"/>
                  </a:lnTo>
                  <a:lnTo>
                    <a:pt x="1498" y="1932455"/>
                  </a:lnTo>
                  <a:lnTo>
                    <a:pt x="5580" y="1938510"/>
                  </a:lnTo>
                  <a:lnTo>
                    <a:pt x="11635" y="1942593"/>
                  </a:lnTo>
                  <a:lnTo>
                    <a:pt x="19051" y="1944090"/>
                  </a:lnTo>
                  <a:lnTo>
                    <a:pt x="26466" y="1942593"/>
                  </a:lnTo>
                  <a:lnTo>
                    <a:pt x="32521" y="1938510"/>
                  </a:lnTo>
                  <a:lnTo>
                    <a:pt x="36604" y="1932455"/>
                  </a:lnTo>
                  <a:lnTo>
                    <a:pt x="38101" y="1925002"/>
                  </a:lnTo>
                  <a:lnTo>
                    <a:pt x="36604" y="1917586"/>
                  </a:lnTo>
                  <a:lnTo>
                    <a:pt x="32521" y="1911531"/>
                  </a:lnTo>
                  <a:lnTo>
                    <a:pt x="26466" y="1907449"/>
                  </a:lnTo>
                  <a:lnTo>
                    <a:pt x="19051" y="1905952"/>
                  </a:lnTo>
                  <a:close/>
                </a:path>
                <a:path w="38100" h="4765040">
                  <a:moveTo>
                    <a:pt x="19051" y="1982190"/>
                  </a:moveTo>
                  <a:lnTo>
                    <a:pt x="11636" y="1983687"/>
                  </a:lnTo>
                  <a:lnTo>
                    <a:pt x="5581" y="1987769"/>
                  </a:lnTo>
                  <a:lnTo>
                    <a:pt x="1498" y="1993825"/>
                  </a:lnTo>
                  <a:lnTo>
                    <a:pt x="1" y="2001278"/>
                  </a:lnTo>
                  <a:lnTo>
                    <a:pt x="1498" y="2008693"/>
                  </a:lnTo>
                  <a:lnTo>
                    <a:pt x="5581" y="2014748"/>
                  </a:lnTo>
                  <a:lnTo>
                    <a:pt x="11636" y="2018831"/>
                  </a:lnTo>
                  <a:lnTo>
                    <a:pt x="19051" y="2020328"/>
                  </a:lnTo>
                  <a:lnTo>
                    <a:pt x="26466" y="2018831"/>
                  </a:lnTo>
                  <a:lnTo>
                    <a:pt x="32521" y="2014748"/>
                  </a:lnTo>
                  <a:lnTo>
                    <a:pt x="36604" y="2008693"/>
                  </a:lnTo>
                  <a:lnTo>
                    <a:pt x="38101" y="2001240"/>
                  </a:lnTo>
                  <a:lnTo>
                    <a:pt x="36604" y="1993825"/>
                  </a:lnTo>
                  <a:lnTo>
                    <a:pt x="32521" y="1987769"/>
                  </a:lnTo>
                  <a:lnTo>
                    <a:pt x="26466" y="1983687"/>
                  </a:lnTo>
                  <a:lnTo>
                    <a:pt x="19051" y="1982190"/>
                  </a:lnTo>
                  <a:close/>
                </a:path>
                <a:path w="38100" h="4765040">
                  <a:moveTo>
                    <a:pt x="19051" y="2058427"/>
                  </a:moveTo>
                  <a:lnTo>
                    <a:pt x="11636" y="2059924"/>
                  </a:lnTo>
                  <a:lnTo>
                    <a:pt x="5581" y="2064007"/>
                  </a:lnTo>
                  <a:lnTo>
                    <a:pt x="1498" y="2070062"/>
                  </a:lnTo>
                  <a:lnTo>
                    <a:pt x="1" y="2077516"/>
                  </a:lnTo>
                  <a:lnTo>
                    <a:pt x="1498" y="2084931"/>
                  </a:lnTo>
                  <a:lnTo>
                    <a:pt x="5581" y="2090987"/>
                  </a:lnTo>
                  <a:lnTo>
                    <a:pt x="11636" y="2095069"/>
                  </a:lnTo>
                  <a:lnTo>
                    <a:pt x="19051" y="2096566"/>
                  </a:lnTo>
                  <a:lnTo>
                    <a:pt x="26466" y="2095069"/>
                  </a:lnTo>
                  <a:lnTo>
                    <a:pt x="32521" y="2090987"/>
                  </a:lnTo>
                  <a:lnTo>
                    <a:pt x="36604" y="2084931"/>
                  </a:lnTo>
                  <a:lnTo>
                    <a:pt x="38101" y="2077477"/>
                  </a:lnTo>
                  <a:lnTo>
                    <a:pt x="36604" y="2070062"/>
                  </a:lnTo>
                  <a:lnTo>
                    <a:pt x="32521" y="2064007"/>
                  </a:lnTo>
                  <a:lnTo>
                    <a:pt x="26466" y="2059924"/>
                  </a:lnTo>
                  <a:lnTo>
                    <a:pt x="19051" y="2058427"/>
                  </a:lnTo>
                  <a:close/>
                </a:path>
                <a:path w="38100" h="4765040">
                  <a:moveTo>
                    <a:pt x="19051" y="2134665"/>
                  </a:moveTo>
                  <a:lnTo>
                    <a:pt x="11636" y="2136162"/>
                  </a:lnTo>
                  <a:lnTo>
                    <a:pt x="5581" y="2140245"/>
                  </a:lnTo>
                  <a:lnTo>
                    <a:pt x="1498" y="2146300"/>
                  </a:lnTo>
                  <a:lnTo>
                    <a:pt x="1" y="2153753"/>
                  </a:lnTo>
                  <a:lnTo>
                    <a:pt x="1498" y="2161169"/>
                  </a:lnTo>
                  <a:lnTo>
                    <a:pt x="5581" y="2167224"/>
                  </a:lnTo>
                  <a:lnTo>
                    <a:pt x="11636" y="2171306"/>
                  </a:lnTo>
                  <a:lnTo>
                    <a:pt x="19051" y="2172803"/>
                  </a:lnTo>
                  <a:lnTo>
                    <a:pt x="26466" y="2171306"/>
                  </a:lnTo>
                  <a:lnTo>
                    <a:pt x="32521" y="2167224"/>
                  </a:lnTo>
                  <a:lnTo>
                    <a:pt x="36604" y="2161169"/>
                  </a:lnTo>
                  <a:lnTo>
                    <a:pt x="38101" y="2153715"/>
                  </a:lnTo>
                  <a:lnTo>
                    <a:pt x="36604" y="2146300"/>
                  </a:lnTo>
                  <a:lnTo>
                    <a:pt x="32521" y="2140245"/>
                  </a:lnTo>
                  <a:lnTo>
                    <a:pt x="26466" y="2136162"/>
                  </a:lnTo>
                  <a:lnTo>
                    <a:pt x="19051" y="2134665"/>
                  </a:lnTo>
                  <a:close/>
                </a:path>
                <a:path w="38100" h="4765040">
                  <a:moveTo>
                    <a:pt x="19051" y="2210903"/>
                  </a:moveTo>
                  <a:lnTo>
                    <a:pt x="11636" y="2212400"/>
                  </a:lnTo>
                  <a:lnTo>
                    <a:pt x="5581" y="2216483"/>
                  </a:lnTo>
                  <a:lnTo>
                    <a:pt x="1498" y="2222538"/>
                  </a:lnTo>
                  <a:lnTo>
                    <a:pt x="1" y="2229991"/>
                  </a:lnTo>
                  <a:lnTo>
                    <a:pt x="1498" y="2237406"/>
                  </a:lnTo>
                  <a:lnTo>
                    <a:pt x="5581" y="2243461"/>
                  </a:lnTo>
                  <a:lnTo>
                    <a:pt x="11636" y="2247544"/>
                  </a:lnTo>
                  <a:lnTo>
                    <a:pt x="19051" y="2249041"/>
                  </a:lnTo>
                  <a:lnTo>
                    <a:pt x="26466" y="2247544"/>
                  </a:lnTo>
                  <a:lnTo>
                    <a:pt x="32521" y="2243461"/>
                  </a:lnTo>
                  <a:lnTo>
                    <a:pt x="36604" y="2237406"/>
                  </a:lnTo>
                  <a:lnTo>
                    <a:pt x="38101" y="2229953"/>
                  </a:lnTo>
                  <a:lnTo>
                    <a:pt x="36604" y="2222538"/>
                  </a:lnTo>
                  <a:lnTo>
                    <a:pt x="32521" y="2216483"/>
                  </a:lnTo>
                  <a:lnTo>
                    <a:pt x="26466" y="2212400"/>
                  </a:lnTo>
                  <a:lnTo>
                    <a:pt x="19051" y="2210903"/>
                  </a:lnTo>
                  <a:close/>
                </a:path>
                <a:path w="38100" h="4765040">
                  <a:moveTo>
                    <a:pt x="19051" y="2287141"/>
                  </a:moveTo>
                  <a:lnTo>
                    <a:pt x="11636" y="2288638"/>
                  </a:lnTo>
                  <a:lnTo>
                    <a:pt x="5581" y="2292721"/>
                  </a:lnTo>
                  <a:lnTo>
                    <a:pt x="1498" y="2298776"/>
                  </a:lnTo>
                  <a:lnTo>
                    <a:pt x="1" y="2306229"/>
                  </a:lnTo>
                  <a:lnTo>
                    <a:pt x="1498" y="2313644"/>
                  </a:lnTo>
                  <a:lnTo>
                    <a:pt x="5581" y="2319700"/>
                  </a:lnTo>
                  <a:lnTo>
                    <a:pt x="11636" y="2323782"/>
                  </a:lnTo>
                  <a:lnTo>
                    <a:pt x="19051" y="2325279"/>
                  </a:lnTo>
                  <a:lnTo>
                    <a:pt x="26466" y="2323782"/>
                  </a:lnTo>
                  <a:lnTo>
                    <a:pt x="32521" y="2319700"/>
                  </a:lnTo>
                  <a:lnTo>
                    <a:pt x="36604" y="2313644"/>
                  </a:lnTo>
                  <a:lnTo>
                    <a:pt x="38101" y="2306191"/>
                  </a:lnTo>
                  <a:lnTo>
                    <a:pt x="36604" y="2298776"/>
                  </a:lnTo>
                  <a:lnTo>
                    <a:pt x="32521" y="2292721"/>
                  </a:lnTo>
                  <a:lnTo>
                    <a:pt x="26466" y="2288638"/>
                  </a:lnTo>
                  <a:lnTo>
                    <a:pt x="19051" y="2287141"/>
                  </a:lnTo>
                  <a:close/>
                </a:path>
                <a:path w="38100" h="4765040">
                  <a:moveTo>
                    <a:pt x="19051" y="2363379"/>
                  </a:moveTo>
                  <a:lnTo>
                    <a:pt x="11636" y="2364876"/>
                  </a:lnTo>
                  <a:lnTo>
                    <a:pt x="5581" y="2368959"/>
                  </a:lnTo>
                  <a:lnTo>
                    <a:pt x="1498" y="2375014"/>
                  </a:lnTo>
                  <a:lnTo>
                    <a:pt x="1" y="2382467"/>
                  </a:lnTo>
                  <a:lnTo>
                    <a:pt x="1498" y="2389882"/>
                  </a:lnTo>
                  <a:lnTo>
                    <a:pt x="5581" y="2395938"/>
                  </a:lnTo>
                  <a:lnTo>
                    <a:pt x="11636" y="2400020"/>
                  </a:lnTo>
                  <a:lnTo>
                    <a:pt x="19051" y="2401517"/>
                  </a:lnTo>
                  <a:lnTo>
                    <a:pt x="26466" y="2400020"/>
                  </a:lnTo>
                  <a:lnTo>
                    <a:pt x="32521" y="2395938"/>
                  </a:lnTo>
                  <a:lnTo>
                    <a:pt x="36604" y="2389882"/>
                  </a:lnTo>
                  <a:lnTo>
                    <a:pt x="38101" y="2382429"/>
                  </a:lnTo>
                  <a:lnTo>
                    <a:pt x="36604" y="2375014"/>
                  </a:lnTo>
                  <a:lnTo>
                    <a:pt x="32521" y="2368959"/>
                  </a:lnTo>
                  <a:lnTo>
                    <a:pt x="26466" y="2364876"/>
                  </a:lnTo>
                  <a:lnTo>
                    <a:pt x="19051" y="2363379"/>
                  </a:lnTo>
                  <a:close/>
                </a:path>
                <a:path w="38100" h="4765040">
                  <a:moveTo>
                    <a:pt x="19051" y="2439617"/>
                  </a:moveTo>
                  <a:lnTo>
                    <a:pt x="11636" y="2441115"/>
                  </a:lnTo>
                  <a:lnTo>
                    <a:pt x="5581" y="2445197"/>
                  </a:lnTo>
                  <a:lnTo>
                    <a:pt x="1498" y="2451252"/>
                  </a:lnTo>
                  <a:lnTo>
                    <a:pt x="1" y="2458706"/>
                  </a:lnTo>
                  <a:lnTo>
                    <a:pt x="1498" y="2466121"/>
                  </a:lnTo>
                  <a:lnTo>
                    <a:pt x="5581" y="2472176"/>
                  </a:lnTo>
                  <a:lnTo>
                    <a:pt x="11636" y="2476258"/>
                  </a:lnTo>
                  <a:lnTo>
                    <a:pt x="19051" y="2477756"/>
                  </a:lnTo>
                  <a:lnTo>
                    <a:pt x="26466" y="2476258"/>
                  </a:lnTo>
                  <a:lnTo>
                    <a:pt x="32521" y="2472176"/>
                  </a:lnTo>
                  <a:lnTo>
                    <a:pt x="36604" y="2466121"/>
                  </a:lnTo>
                  <a:lnTo>
                    <a:pt x="38101" y="2458667"/>
                  </a:lnTo>
                  <a:lnTo>
                    <a:pt x="36604" y="2451252"/>
                  </a:lnTo>
                  <a:lnTo>
                    <a:pt x="32521" y="2445197"/>
                  </a:lnTo>
                  <a:lnTo>
                    <a:pt x="26466" y="2441115"/>
                  </a:lnTo>
                  <a:lnTo>
                    <a:pt x="19051" y="2439617"/>
                  </a:lnTo>
                  <a:close/>
                </a:path>
                <a:path w="38100" h="4765040">
                  <a:moveTo>
                    <a:pt x="19051" y="2515856"/>
                  </a:moveTo>
                  <a:lnTo>
                    <a:pt x="11636" y="2517353"/>
                  </a:lnTo>
                  <a:lnTo>
                    <a:pt x="5581" y="2521435"/>
                  </a:lnTo>
                  <a:lnTo>
                    <a:pt x="1498" y="2527491"/>
                  </a:lnTo>
                  <a:lnTo>
                    <a:pt x="1" y="2534944"/>
                  </a:lnTo>
                  <a:lnTo>
                    <a:pt x="1498" y="2542359"/>
                  </a:lnTo>
                  <a:lnTo>
                    <a:pt x="5581" y="2548414"/>
                  </a:lnTo>
                  <a:lnTo>
                    <a:pt x="11636" y="2552497"/>
                  </a:lnTo>
                  <a:lnTo>
                    <a:pt x="19051" y="2553994"/>
                  </a:lnTo>
                  <a:lnTo>
                    <a:pt x="26466" y="2552497"/>
                  </a:lnTo>
                  <a:lnTo>
                    <a:pt x="32521" y="2548414"/>
                  </a:lnTo>
                  <a:lnTo>
                    <a:pt x="36604" y="2542359"/>
                  </a:lnTo>
                  <a:lnTo>
                    <a:pt x="38101" y="2534906"/>
                  </a:lnTo>
                  <a:lnTo>
                    <a:pt x="36604" y="2527491"/>
                  </a:lnTo>
                  <a:lnTo>
                    <a:pt x="32521" y="2521435"/>
                  </a:lnTo>
                  <a:lnTo>
                    <a:pt x="26466" y="2517353"/>
                  </a:lnTo>
                  <a:lnTo>
                    <a:pt x="19051" y="2515856"/>
                  </a:lnTo>
                  <a:close/>
                </a:path>
                <a:path w="38100" h="4765040">
                  <a:moveTo>
                    <a:pt x="19051" y="2592094"/>
                  </a:moveTo>
                  <a:lnTo>
                    <a:pt x="11636" y="2593591"/>
                  </a:lnTo>
                  <a:lnTo>
                    <a:pt x="5581" y="2597673"/>
                  </a:lnTo>
                  <a:lnTo>
                    <a:pt x="1498" y="2603729"/>
                  </a:lnTo>
                  <a:lnTo>
                    <a:pt x="1" y="2611182"/>
                  </a:lnTo>
                  <a:lnTo>
                    <a:pt x="1498" y="2618597"/>
                  </a:lnTo>
                  <a:lnTo>
                    <a:pt x="5581" y="2624652"/>
                  </a:lnTo>
                  <a:lnTo>
                    <a:pt x="11636" y="2628735"/>
                  </a:lnTo>
                  <a:lnTo>
                    <a:pt x="19051" y="2630232"/>
                  </a:lnTo>
                  <a:lnTo>
                    <a:pt x="26466" y="2628735"/>
                  </a:lnTo>
                  <a:lnTo>
                    <a:pt x="32521" y="2624652"/>
                  </a:lnTo>
                  <a:lnTo>
                    <a:pt x="36604" y="2618597"/>
                  </a:lnTo>
                  <a:lnTo>
                    <a:pt x="38101" y="2611144"/>
                  </a:lnTo>
                  <a:lnTo>
                    <a:pt x="36604" y="2603729"/>
                  </a:lnTo>
                  <a:lnTo>
                    <a:pt x="32521" y="2597673"/>
                  </a:lnTo>
                  <a:lnTo>
                    <a:pt x="26466" y="2593591"/>
                  </a:lnTo>
                  <a:lnTo>
                    <a:pt x="19051" y="2592094"/>
                  </a:lnTo>
                  <a:close/>
                </a:path>
                <a:path w="38100" h="4765040">
                  <a:moveTo>
                    <a:pt x="19051" y="2668332"/>
                  </a:moveTo>
                  <a:lnTo>
                    <a:pt x="11636" y="2669829"/>
                  </a:lnTo>
                  <a:lnTo>
                    <a:pt x="5581" y="2673911"/>
                  </a:lnTo>
                  <a:lnTo>
                    <a:pt x="1498" y="2679967"/>
                  </a:lnTo>
                  <a:lnTo>
                    <a:pt x="1" y="2687420"/>
                  </a:lnTo>
                  <a:lnTo>
                    <a:pt x="1498" y="2694835"/>
                  </a:lnTo>
                  <a:lnTo>
                    <a:pt x="5581" y="2700890"/>
                  </a:lnTo>
                  <a:lnTo>
                    <a:pt x="11636" y="2704973"/>
                  </a:lnTo>
                  <a:lnTo>
                    <a:pt x="19051" y="2706470"/>
                  </a:lnTo>
                  <a:lnTo>
                    <a:pt x="26466" y="2704973"/>
                  </a:lnTo>
                  <a:lnTo>
                    <a:pt x="32521" y="2700890"/>
                  </a:lnTo>
                  <a:lnTo>
                    <a:pt x="36604" y="2694835"/>
                  </a:lnTo>
                  <a:lnTo>
                    <a:pt x="38101" y="2687382"/>
                  </a:lnTo>
                  <a:lnTo>
                    <a:pt x="36604" y="2679967"/>
                  </a:lnTo>
                  <a:lnTo>
                    <a:pt x="32521" y="2673911"/>
                  </a:lnTo>
                  <a:lnTo>
                    <a:pt x="26466" y="2669829"/>
                  </a:lnTo>
                  <a:lnTo>
                    <a:pt x="19051" y="2668332"/>
                  </a:lnTo>
                  <a:close/>
                </a:path>
                <a:path w="38100" h="4765040">
                  <a:moveTo>
                    <a:pt x="19051" y="2744570"/>
                  </a:moveTo>
                  <a:lnTo>
                    <a:pt x="11636" y="2746067"/>
                  </a:lnTo>
                  <a:lnTo>
                    <a:pt x="5581" y="2750150"/>
                  </a:lnTo>
                  <a:lnTo>
                    <a:pt x="1498" y="2756205"/>
                  </a:lnTo>
                  <a:lnTo>
                    <a:pt x="1" y="2763658"/>
                  </a:lnTo>
                  <a:lnTo>
                    <a:pt x="1498" y="2771073"/>
                  </a:lnTo>
                  <a:lnTo>
                    <a:pt x="5581" y="2777128"/>
                  </a:lnTo>
                  <a:lnTo>
                    <a:pt x="11636" y="2781211"/>
                  </a:lnTo>
                  <a:lnTo>
                    <a:pt x="19051" y="2782708"/>
                  </a:lnTo>
                  <a:lnTo>
                    <a:pt x="26466" y="2781211"/>
                  </a:lnTo>
                  <a:lnTo>
                    <a:pt x="32521" y="2777128"/>
                  </a:lnTo>
                  <a:lnTo>
                    <a:pt x="36604" y="2771073"/>
                  </a:lnTo>
                  <a:lnTo>
                    <a:pt x="38101" y="2763620"/>
                  </a:lnTo>
                  <a:lnTo>
                    <a:pt x="36604" y="2756205"/>
                  </a:lnTo>
                  <a:lnTo>
                    <a:pt x="32521" y="2750150"/>
                  </a:lnTo>
                  <a:lnTo>
                    <a:pt x="26466" y="2746067"/>
                  </a:lnTo>
                  <a:lnTo>
                    <a:pt x="19051" y="2744570"/>
                  </a:lnTo>
                  <a:close/>
                </a:path>
                <a:path w="38100" h="4765040">
                  <a:moveTo>
                    <a:pt x="19051" y="2820808"/>
                  </a:moveTo>
                  <a:lnTo>
                    <a:pt x="11636" y="2822305"/>
                  </a:lnTo>
                  <a:lnTo>
                    <a:pt x="5581" y="2826387"/>
                  </a:lnTo>
                  <a:lnTo>
                    <a:pt x="1498" y="2832442"/>
                  </a:lnTo>
                  <a:lnTo>
                    <a:pt x="1" y="2839896"/>
                  </a:lnTo>
                  <a:lnTo>
                    <a:pt x="1498" y="2847311"/>
                  </a:lnTo>
                  <a:lnTo>
                    <a:pt x="5581" y="2853366"/>
                  </a:lnTo>
                  <a:lnTo>
                    <a:pt x="11636" y="2857449"/>
                  </a:lnTo>
                  <a:lnTo>
                    <a:pt x="19051" y="2858946"/>
                  </a:lnTo>
                  <a:lnTo>
                    <a:pt x="26466" y="2857449"/>
                  </a:lnTo>
                  <a:lnTo>
                    <a:pt x="32521" y="2853366"/>
                  </a:lnTo>
                  <a:lnTo>
                    <a:pt x="36604" y="2847311"/>
                  </a:lnTo>
                  <a:lnTo>
                    <a:pt x="38101" y="2839858"/>
                  </a:lnTo>
                  <a:lnTo>
                    <a:pt x="36604" y="2832442"/>
                  </a:lnTo>
                  <a:lnTo>
                    <a:pt x="32521" y="2826387"/>
                  </a:lnTo>
                  <a:lnTo>
                    <a:pt x="26466" y="2822305"/>
                  </a:lnTo>
                  <a:lnTo>
                    <a:pt x="19051" y="2820808"/>
                  </a:lnTo>
                  <a:close/>
                </a:path>
                <a:path w="38100" h="4765040">
                  <a:moveTo>
                    <a:pt x="19051" y="2897046"/>
                  </a:moveTo>
                  <a:lnTo>
                    <a:pt x="11636" y="2898543"/>
                  </a:lnTo>
                  <a:lnTo>
                    <a:pt x="5581" y="2902625"/>
                  </a:lnTo>
                  <a:lnTo>
                    <a:pt x="1498" y="2908681"/>
                  </a:lnTo>
                  <a:lnTo>
                    <a:pt x="1" y="2916134"/>
                  </a:lnTo>
                  <a:lnTo>
                    <a:pt x="1498" y="2923549"/>
                  </a:lnTo>
                  <a:lnTo>
                    <a:pt x="5581" y="2929604"/>
                  </a:lnTo>
                  <a:lnTo>
                    <a:pt x="11636" y="2933687"/>
                  </a:lnTo>
                  <a:lnTo>
                    <a:pt x="19051" y="2935184"/>
                  </a:lnTo>
                  <a:lnTo>
                    <a:pt x="26466" y="2933687"/>
                  </a:lnTo>
                  <a:lnTo>
                    <a:pt x="32521" y="2929604"/>
                  </a:lnTo>
                  <a:lnTo>
                    <a:pt x="36604" y="2923549"/>
                  </a:lnTo>
                  <a:lnTo>
                    <a:pt x="38101" y="2916096"/>
                  </a:lnTo>
                  <a:lnTo>
                    <a:pt x="36604" y="2908681"/>
                  </a:lnTo>
                  <a:lnTo>
                    <a:pt x="32521" y="2902625"/>
                  </a:lnTo>
                  <a:lnTo>
                    <a:pt x="26466" y="2898543"/>
                  </a:lnTo>
                  <a:lnTo>
                    <a:pt x="19051" y="2897046"/>
                  </a:lnTo>
                  <a:close/>
                </a:path>
                <a:path w="38100" h="4765040">
                  <a:moveTo>
                    <a:pt x="19051" y="2973284"/>
                  </a:moveTo>
                  <a:lnTo>
                    <a:pt x="11636" y="2974781"/>
                  </a:lnTo>
                  <a:lnTo>
                    <a:pt x="5581" y="2978863"/>
                  </a:lnTo>
                  <a:lnTo>
                    <a:pt x="1498" y="2984919"/>
                  </a:lnTo>
                  <a:lnTo>
                    <a:pt x="1" y="2992371"/>
                  </a:lnTo>
                  <a:lnTo>
                    <a:pt x="1498" y="2999786"/>
                  </a:lnTo>
                  <a:lnTo>
                    <a:pt x="5581" y="3005842"/>
                  </a:lnTo>
                  <a:lnTo>
                    <a:pt x="11636" y="3009924"/>
                  </a:lnTo>
                  <a:lnTo>
                    <a:pt x="19051" y="3011421"/>
                  </a:lnTo>
                  <a:lnTo>
                    <a:pt x="26466" y="3009924"/>
                  </a:lnTo>
                  <a:lnTo>
                    <a:pt x="32521" y="3005842"/>
                  </a:lnTo>
                  <a:lnTo>
                    <a:pt x="36604" y="2999786"/>
                  </a:lnTo>
                  <a:lnTo>
                    <a:pt x="38101" y="2992334"/>
                  </a:lnTo>
                  <a:lnTo>
                    <a:pt x="36604" y="2984919"/>
                  </a:lnTo>
                  <a:lnTo>
                    <a:pt x="32521" y="2978863"/>
                  </a:lnTo>
                  <a:lnTo>
                    <a:pt x="26466" y="2974781"/>
                  </a:lnTo>
                  <a:lnTo>
                    <a:pt x="19051" y="2973284"/>
                  </a:lnTo>
                  <a:close/>
                </a:path>
                <a:path w="38100" h="4765040">
                  <a:moveTo>
                    <a:pt x="19051" y="3049521"/>
                  </a:moveTo>
                  <a:lnTo>
                    <a:pt x="11636" y="3051018"/>
                  </a:lnTo>
                  <a:lnTo>
                    <a:pt x="5581" y="3055101"/>
                  </a:lnTo>
                  <a:lnTo>
                    <a:pt x="1498" y="3061156"/>
                  </a:lnTo>
                  <a:lnTo>
                    <a:pt x="1" y="3068609"/>
                  </a:lnTo>
                  <a:lnTo>
                    <a:pt x="1498" y="3076025"/>
                  </a:lnTo>
                  <a:lnTo>
                    <a:pt x="5581" y="3082080"/>
                  </a:lnTo>
                  <a:lnTo>
                    <a:pt x="11636" y="3086162"/>
                  </a:lnTo>
                  <a:lnTo>
                    <a:pt x="19051" y="3087659"/>
                  </a:lnTo>
                  <a:lnTo>
                    <a:pt x="26466" y="3086162"/>
                  </a:lnTo>
                  <a:lnTo>
                    <a:pt x="32521" y="3082080"/>
                  </a:lnTo>
                  <a:lnTo>
                    <a:pt x="36604" y="3076025"/>
                  </a:lnTo>
                  <a:lnTo>
                    <a:pt x="38101" y="3068571"/>
                  </a:lnTo>
                  <a:lnTo>
                    <a:pt x="36604" y="3061156"/>
                  </a:lnTo>
                  <a:lnTo>
                    <a:pt x="32521" y="3055101"/>
                  </a:lnTo>
                  <a:lnTo>
                    <a:pt x="26466" y="3051018"/>
                  </a:lnTo>
                  <a:lnTo>
                    <a:pt x="19051" y="3049521"/>
                  </a:lnTo>
                  <a:close/>
                </a:path>
                <a:path w="38100" h="4765040">
                  <a:moveTo>
                    <a:pt x="19051" y="3125759"/>
                  </a:moveTo>
                  <a:lnTo>
                    <a:pt x="11636" y="3127256"/>
                  </a:lnTo>
                  <a:lnTo>
                    <a:pt x="5581" y="3131339"/>
                  </a:lnTo>
                  <a:lnTo>
                    <a:pt x="1498" y="3137394"/>
                  </a:lnTo>
                  <a:lnTo>
                    <a:pt x="1" y="3144847"/>
                  </a:lnTo>
                  <a:lnTo>
                    <a:pt x="1498" y="3152263"/>
                  </a:lnTo>
                  <a:lnTo>
                    <a:pt x="5581" y="3158318"/>
                  </a:lnTo>
                  <a:lnTo>
                    <a:pt x="11636" y="3162400"/>
                  </a:lnTo>
                  <a:lnTo>
                    <a:pt x="19051" y="3163897"/>
                  </a:lnTo>
                  <a:lnTo>
                    <a:pt x="26466" y="3162400"/>
                  </a:lnTo>
                  <a:lnTo>
                    <a:pt x="32521" y="3158318"/>
                  </a:lnTo>
                  <a:lnTo>
                    <a:pt x="36604" y="3152263"/>
                  </a:lnTo>
                  <a:lnTo>
                    <a:pt x="38101" y="3144809"/>
                  </a:lnTo>
                  <a:lnTo>
                    <a:pt x="36604" y="3137394"/>
                  </a:lnTo>
                  <a:lnTo>
                    <a:pt x="32521" y="3131339"/>
                  </a:lnTo>
                  <a:lnTo>
                    <a:pt x="26466" y="3127256"/>
                  </a:lnTo>
                  <a:lnTo>
                    <a:pt x="19051" y="3125759"/>
                  </a:lnTo>
                  <a:close/>
                </a:path>
                <a:path w="38100" h="4765040">
                  <a:moveTo>
                    <a:pt x="19051" y="3201997"/>
                  </a:moveTo>
                  <a:lnTo>
                    <a:pt x="11636" y="3203494"/>
                  </a:lnTo>
                  <a:lnTo>
                    <a:pt x="5581" y="3207577"/>
                  </a:lnTo>
                  <a:lnTo>
                    <a:pt x="1498" y="3213632"/>
                  </a:lnTo>
                  <a:lnTo>
                    <a:pt x="1" y="3221085"/>
                  </a:lnTo>
                  <a:lnTo>
                    <a:pt x="1498" y="3228500"/>
                  </a:lnTo>
                  <a:lnTo>
                    <a:pt x="5581" y="3234556"/>
                  </a:lnTo>
                  <a:lnTo>
                    <a:pt x="11636" y="3238638"/>
                  </a:lnTo>
                  <a:lnTo>
                    <a:pt x="19051" y="3240135"/>
                  </a:lnTo>
                  <a:lnTo>
                    <a:pt x="26466" y="3238638"/>
                  </a:lnTo>
                  <a:lnTo>
                    <a:pt x="32521" y="3234556"/>
                  </a:lnTo>
                  <a:lnTo>
                    <a:pt x="36604" y="3228500"/>
                  </a:lnTo>
                  <a:lnTo>
                    <a:pt x="38101" y="3221047"/>
                  </a:lnTo>
                  <a:lnTo>
                    <a:pt x="36604" y="3213632"/>
                  </a:lnTo>
                  <a:lnTo>
                    <a:pt x="32521" y="3207577"/>
                  </a:lnTo>
                  <a:lnTo>
                    <a:pt x="26466" y="3203494"/>
                  </a:lnTo>
                  <a:lnTo>
                    <a:pt x="19051" y="3201997"/>
                  </a:lnTo>
                  <a:close/>
                </a:path>
                <a:path w="38100" h="4765040">
                  <a:moveTo>
                    <a:pt x="19051" y="3278235"/>
                  </a:moveTo>
                  <a:lnTo>
                    <a:pt x="11636" y="3279732"/>
                  </a:lnTo>
                  <a:lnTo>
                    <a:pt x="5581" y="3283815"/>
                  </a:lnTo>
                  <a:lnTo>
                    <a:pt x="1498" y="3289870"/>
                  </a:lnTo>
                  <a:lnTo>
                    <a:pt x="1" y="3297323"/>
                  </a:lnTo>
                  <a:lnTo>
                    <a:pt x="1498" y="3304738"/>
                  </a:lnTo>
                  <a:lnTo>
                    <a:pt x="5581" y="3310794"/>
                  </a:lnTo>
                  <a:lnTo>
                    <a:pt x="11636" y="3314876"/>
                  </a:lnTo>
                  <a:lnTo>
                    <a:pt x="19051" y="3316373"/>
                  </a:lnTo>
                  <a:lnTo>
                    <a:pt x="26466" y="3314876"/>
                  </a:lnTo>
                  <a:lnTo>
                    <a:pt x="32521" y="3310794"/>
                  </a:lnTo>
                  <a:lnTo>
                    <a:pt x="36604" y="3304738"/>
                  </a:lnTo>
                  <a:lnTo>
                    <a:pt x="38101" y="3297285"/>
                  </a:lnTo>
                  <a:lnTo>
                    <a:pt x="36604" y="3289870"/>
                  </a:lnTo>
                  <a:lnTo>
                    <a:pt x="32521" y="3283815"/>
                  </a:lnTo>
                  <a:lnTo>
                    <a:pt x="26466" y="3279732"/>
                  </a:lnTo>
                  <a:lnTo>
                    <a:pt x="19051" y="3278235"/>
                  </a:lnTo>
                  <a:close/>
                </a:path>
                <a:path w="38100" h="4765040">
                  <a:moveTo>
                    <a:pt x="19051" y="3354473"/>
                  </a:moveTo>
                  <a:lnTo>
                    <a:pt x="11636" y="3355970"/>
                  </a:lnTo>
                  <a:lnTo>
                    <a:pt x="5581" y="3360053"/>
                  </a:lnTo>
                  <a:lnTo>
                    <a:pt x="1498" y="3366108"/>
                  </a:lnTo>
                  <a:lnTo>
                    <a:pt x="1" y="3373561"/>
                  </a:lnTo>
                  <a:lnTo>
                    <a:pt x="1498" y="3380976"/>
                  </a:lnTo>
                  <a:lnTo>
                    <a:pt x="5581" y="3387032"/>
                  </a:lnTo>
                  <a:lnTo>
                    <a:pt x="11636" y="3391114"/>
                  </a:lnTo>
                  <a:lnTo>
                    <a:pt x="19051" y="3392611"/>
                  </a:lnTo>
                  <a:lnTo>
                    <a:pt x="26466" y="3391114"/>
                  </a:lnTo>
                  <a:lnTo>
                    <a:pt x="32521" y="3387032"/>
                  </a:lnTo>
                  <a:lnTo>
                    <a:pt x="36604" y="3380976"/>
                  </a:lnTo>
                  <a:lnTo>
                    <a:pt x="38101" y="3373523"/>
                  </a:lnTo>
                  <a:lnTo>
                    <a:pt x="36604" y="3366108"/>
                  </a:lnTo>
                  <a:lnTo>
                    <a:pt x="32521" y="3360053"/>
                  </a:lnTo>
                  <a:lnTo>
                    <a:pt x="26466" y="3355970"/>
                  </a:lnTo>
                  <a:lnTo>
                    <a:pt x="19051" y="3354473"/>
                  </a:lnTo>
                  <a:close/>
                </a:path>
                <a:path w="38100" h="4765040">
                  <a:moveTo>
                    <a:pt x="19051" y="3430711"/>
                  </a:moveTo>
                  <a:lnTo>
                    <a:pt x="11636" y="3432209"/>
                  </a:lnTo>
                  <a:lnTo>
                    <a:pt x="5581" y="3436291"/>
                  </a:lnTo>
                  <a:lnTo>
                    <a:pt x="1498" y="3442346"/>
                  </a:lnTo>
                  <a:lnTo>
                    <a:pt x="1" y="3449800"/>
                  </a:lnTo>
                  <a:lnTo>
                    <a:pt x="1498" y="3457215"/>
                  </a:lnTo>
                  <a:lnTo>
                    <a:pt x="5581" y="3463270"/>
                  </a:lnTo>
                  <a:lnTo>
                    <a:pt x="11636" y="3467352"/>
                  </a:lnTo>
                  <a:lnTo>
                    <a:pt x="19051" y="3468850"/>
                  </a:lnTo>
                  <a:lnTo>
                    <a:pt x="26466" y="3467352"/>
                  </a:lnTo>
                  <a:lnTo>
                    <a:pt x="32521" y="3463270"/>
                  </a:lnTo>
                  <a:lnTo>
                    <a:pt x="36604" y="3457215"/>
                  </a:lnTo>
                  <a:lnTo>
                    <a:pt x="38101" y="3449761"/>
                  </a:lnTo>
                  <a:lnTo>
                    <a:pt x="36604" y="3442346"/>
                  </a:lnTo>
                  <a:lnTo>
                    <a:pt x="32521" y="3436291"/>
                  </a:lnTo>
                  <a:lnTo>
                    <a:pt x="26466" y="3432209"/>
                  </a:lnTo>
                  <a:lnTo>
                    <a:pt x="19051" y="3430711"/>
                  </a:lnTo>
                  <a:close/>
                </a:path>
                <a:path w="38100" h="4765040">
                  <a:moveTo>
                    <a:pt x="19051" y="3506950"/>
                  </a:moveTo>
                  <a:lnTo>
                    <a:pt x="11636" y="3508447"/>
                  </a:lnTo>
                  <a:lnTo>
                    <a:pt x="5581" y="3512529"/>
                  </a:lnTo>
                  <a:lnTo>
                    <a:pt x="1498" y="3518585"/>
                  </a:lnTo>
                  <a:lnTo>
                    <a:pt x="1" y="3526038"/>
                  </a:lnTo>
                  <a:lnTo>
                    <a:pt x="1498" y="3533453"/>
                  </a:lnTo>
                  <a:lnTo>
                    <a:pt x="5581" y="3539508"/>
                  </a:lnTo>
                  <a:lnTo>
                    <a:pt x="11636" y="3543591"/>
                  </a:lnTo>
                  <a:lnTo>
                    <a:pt x="19051" y="3545088"/>
                  </a:lnTo>
                  <a:lnTo>
                    <a:pt x="26466" y="3543591"/>
                  </a:lnTo>
                  <a:lnTo>
                    <a:pt x="32521" y="3539508"/>
                  </a:lnTo>
                  <a:lnTo>
                    <a:pt x="36604" y="3533453"/>
                  </a:lnTo>
                  <a:lnTo>
                    <a:pt x="38101" y="3526000"/>
                  </a:lnTo>
                  <a:lnTo>
                    <a:pt x="36604" y="3518585"/>
                  </a:lnTo>
                  <a:lnTo>
                    <a:pt x="32521" y="3512529"/>
                  </a:lnTo>
                  <a:lnTo>
                    <a:pt x="26466" y="3508447"/>
                  </a:lnTo>
                  <a:lnTo>
                    <a:pt x="19051" y="3506950"/>
                  </a:lnTo>
                  <a:close/>
                </a:path>
                <a:path w="38100" h="4765040">
                  <a:moveTo>
                    <a:pt x="19051" y="3583188"/>
                  </a:moveTo>
                  <a:lnTo>
                    <a:pt x="11636" y="3584685"/>
                  </a:lnTo>
                  <a:lnTo>
                    <a:pt x="5581" y="3588767"/>
                  </a:lnTo>
                  <a:lnTo>
                    <a:pt x="1498" y="3594823"/>
                  </a:lnTo>
                  <a:lnTo>
                    <a:pt x="1" y="3602276"/>
                  </a:lnTo>
                  <a:lnTo>
                    <a:pt x="1498" y="3609691"/>
                  </a:lnTo>
                  <a:lnTo>
                    <a:pt x="5581" y="3615746"/>
                  </a:lnTo>
                  <a:lnTo>
                    <a:pt x="11636" y="3619829"/>
                  </a:lnTo>
                  <a:lnTo>
                    <a:pt x="19051" y="3621326"/>
                  </a:lnTo>
                  <a:lnTo>
                    <a:pt x="26466" y="3619829"/>
                  </a:lnTo>
                  <a:lnTo>
                    <a:pt x="32521" y="3615746"/>
                  </a:lnTo>
                  <a:lnTo>
                    <a:pt x="36604" y="3609691"/>
                  </a:lnTo>
                  <a:lnTo>
                    <a:pt x="38101" y="3602238"/>
                  </a:lnTo>
                  <a:lnTo>
                    <a:pt x="36604" y="3594823"/>
                  </a:lnTo>
                  <a:lnTo>
                    <a:pt x="32521" y="3588767"/>
                  </a:lnTo>
                  <a:lnTo>
                    <a:pt x="26466" y="3584685"/>
                  </a:lnTo>
                  <a:lnTo>
                    <a:pt x="19051" y="3583188"/>
                  </a:lnTo>
                  <a:close/>
                </a:path>
                <a:path w="38100" h="4765040">
                  <a:moveTo>
                    <a:pt x="19051" y="3659426"/>
                  </a:moveTo>
                  <a:lnTo>
                    <a:pt x="11636" y="3660923"/>
                  </a:lnTo>
                  <a:lnTo>
                    <a:pt x="5581" y="3665006"/>
                  </a:lnTo>
                  <a:lnTo>
                    <a:pt x="1498" y="3671061"/>
                  </a:lnTo>
                  <a:lnTo>
                    <a:pt x="1" y="3678514"/>
                  </a:lnTo>
                  <a:lnTo>
                    <a:pt x="1498" y="3685929"/>
                  </a:lnTo>
                  <a:lnTo>
                    <a:pt x="5581" y="3691984"/>
                  </a:lnTo>
                  <a:lnTo>
                    <a:pt x="11636" y="3696067"/>
                  </a:lnTo>
                  <a:lnTo>
                    <a:pt x="19051" y="3697564"/>
                  </a:lnTo>
                  <a:lnTo>
                    <a:pt x="26466" y="3696067"/>
                  </a:lnTo>
                  <a:lnTo>
                    <a:pt x="32521" y="3691984"/>
                  </a:lnTo>
                  <a:lnTo>
                    <a:pt x="36604" y="3685929"/>
                  </a:lnTo>
                  <a:lnTo>
                    <a:pt x="38101" y="3678476"/>
                  </a:lnTo>
                  <a:lnTo>
                    <a:pt x="36604" y="3671061"/>
                  </a:lnTo>
                  <a:lnTo>
                    <a:pt x="32521" y="3665006"/>
                  </a:lnTo>
                  <a:lnTo>
                    <a:pt x="26466" y="3660923"/>
                  </a:lnTo>
                  <a:lnTo>
                    <a:pt x="19051" y="3659426"/>
                  </a:lnTo>
                  <a:close/>
                </a:path>
                <a:path w="38100" h="4765040">
                  <a:moveTo>
                    <a:pt x="19051" y="3735664"/>
                  </a:moveTo>
                  <a:lnTo>
                    <a:pt x="11636" y="3737161"/>
                  </a:lnTo>
                  <a:lnTo>
                    <a:pt x="5581" y="3741243"/>
                  </a:lnTo>
                  <a:lnTo>
                    <a:pt x="1498" y="3747298"/>
                  </a:lnTo>
                  <a:lnTo>
                    <a:pt x="1" y="3754752"/>
                  </a:lnTo>
                  <a:lnTo>
                    <a:pt x="1498" y="3762167"/>
                  </a:lnTo>
                  <a:lnTo>
                    <a:pt x="5581" y="3768222"/>
                  </a:lnTo>
                  <a:lnTo>
                    <a:pt x="11636" y="3772305"/>
                  </a:lnTo>
                  <a:lnTo>
                    <a:pt x="19051" y="3773802"/>
                  </a:lnTo>
                  <a:lnTo>
                    <a:pt x="26466" y="3772305"/>
                  </a:lnTo>
                  <a:lnTo>
                    <a:pt x="32521" y="3768222"/>
                  </a:lnTo>
                  <a:lnTo>
                    <a:pt x="36604" y="3762167"/>
                  </a:lnTo>
                  <a:lnTo>
                    <a:pt x="38101" y="3754714"/>
                  </a:lnTo>
                  <a:lnTo>
                    <a:pt x="36604" y="3747298"/>
                  </a:lnTo>
                  <a:lnTo>
                    <a:pt x="32521" y="3741243"/>
                  </a:lnTo>
                  <a:lnTo>
                    <a:pt x="26466" y="3737161"/>
                  </a:lnTo>
                  <a:lnTo>
                    <a:pt x="19051" y="3735664"/>
                  </a:lnTo>
                  <a:close/>
                </a:path>
                <a:path w="38100" h="4765040">
                  <a:moveTo>
                    <a:pt x="19051" y="3811902"/>
                  </a:moveTo>
                  <a:lnTo>
                    <a:pt x="11636" y="3813399"/>
                  </a:lnTo>
                  <a:lnTo>
                    <a:pt x="5581" y="3817481"/>
                  </a:lnTo>
                  <a:lnTo>
                    <a:pt x="1498" y="3823536"/>
                  </a:lnTo>
                  <a:lnTo>
                    <a:pt x="1" y="3830990"/>
                  </a:lnTo>
                  <a:lnTo>
                    <a:pt x="1498" y="3838405"/>
                  </a:lnTo>
                  <a:lnTo>
                    <a:pt x="5581" y="3844460"/>
                  </a:lnTo>
                  <a:lnTo>
                    <a:pt x="11636" y="3848543"/>
                  </a:lnTo>
                  <a:lnTo>
                    <a:pt x="19051" y="3850040"/>
                  </a:lnTo>
                  <a:lnTo>
                    <a:pt x="26466" y="3848543"/>
                  </a:lnTo>
                  <a:lnTo>
                    <a:pt x="32521" y="3844460"/>
                  </a:lnTo>
                  <a:lnTo>
                    <a:pt x="36604" y="3838405"/>
                  </a:lnTo>
                  <a:lnTo>
                    <a:pt x="38101" y="3830952"/>
                  </a:lnTo>
                  <a:lnTo>
                    <a:pt x="36604" y="3823536"/>
                  </a:lnTo>
                  <a:lnTo>
                    <a:pt x="32521" y="3817481"/>
                  </a:lnTo>
                  <a:lnTo>
                    <a:pt x="26466" y="3813399"/>
                  </a:lnTo>
                  <a:lnTo>
                    <a:pt x="19051" y="3811902"/>
                  </a:lnTo>
                  <a:close/>
                </a:path>
                <a:path w="38100" h="4765040">
                  <a:moveTo>
                    <a:pt x="19051" y="3888140"/>
                  </a:moveTo>
                  <a:lnTo>
                    <a:pt x="11636" y="3889637"/>
                  </a:lnTo>
                  <a:lnTo>
                    <a:pt x="5581" y="3893719"/>
                  </a:lnTo>
                  <a:lnTo>
                    <a:pt x="1498" y="3899775"/>
                  </a:lnTo>
                  <a:lnTo>
                    <a:pt x="1" y="3907227"/>
                  </a:lnTo>
                  <a:lnTo>
                    <a:pt x="1498" y="3914642"/>
                  </a:lnTo>
                  <a:lnTo>
                    <a:pt x="5581" y="3920698"/>
                  </a:lnTo>
                  <a:lnTo>
                    <a:pt x="11636" y="3924780"/>
                  </a:lnTo>
                  <a:lnTo>
                    <a:pt x="19051" y="3926277"/>
                  </a:lnTo>
                  <a:lnTo>
                    <a:pt x="26466" y="3924780"/>
                  </a:lnTo>
                  <a:lnTo>
                    <a:pt x="32521" y="3920698"/>
                  </a:lnTo>
                  <a:lnTo>
                    <a:pt x="36604" y="3914642"/>
                  </a:lnTo>
                  <a:lnTo>
                    <a:pt x="38101" y="3907190"/>
                  </a:lnTo>
                  <a:lnTo>
                    <a:pt x="36604" y="3899775"/>
                  </a:lnTo>
                  <a:lnTo>
                    <a:pt x="32521" y="3893719"/>
                  </a:lnTo>
                  <a:lnTo>
                    <a:pt x="26466" y="3889637"/>
                  </a:lnTo>
                  <a:lnTo>
                    <a:pt x="19051" y="3888140"/>
                  </a:lnTo>
                  <a:close/>
                </a:path>
                <a:path w="38100" h="4765040">
                  <a:moveTo>
                    <a:pt x="19051" y="3964377"/>
                  </a:moveTo>
                  <a:lnTo>
                    <a:pt x="11636" y="3965874"/>
                  </a:lnTo>
                  <a:lnTo>
                    <a:pt x="5581" y="3969957"/>
                  </a:lnTo>
                  <a:lnTo>
                    <a:pt x="1498" y="3976012"/>
                  </a:lnTo>
                  <a:lnTo>
                    <a:pt x="1" y="3983465"/>
                  </a:lnTo>
                  <a:lnTo>
                    <a:pt x="1498" y="3990881"/>
                  </a:lnTo>
                  <a:lnTo>
                    <a:pt x="5581" y="3996936"/>
                  </a:lnTo>
                  <a:lnTo>
                    <a:pt x="11636" y="4001018"/>
                  </a:lnTo>
                  <a:lnTo>
                    <a:pt x="19051" y="4002515"/>
                  </a:lnTo>
                  <a:lnTo>
                    <a:pt x="26466" y="4001018"/>
                  </a:lnTo>
                  <a:lnTo>
                    <a:pt x="32521" y="3996936"/>
                  </a:lnTo>
                  <a:lnTo>
                    <a:pt x="36604" y="3990881"/>
                  </a:lnTo>
                  <a:lnTo>
                    <a:pt x="38101" y="3983427"/>
                  </a:lnTo>
                  <a:lnTo>
                    <a:pt x="36604" y="3976012"/>
                  </a:lnTo>
                  <a:lnTo>
                    <a:pt x="32521" y="3969957"/>
                  </a:lnTo>
                  <a:lnTo>
                    <a:pt x="26466" y="3965874"/>
                  </a:lnTo>
                  <a:lnTo>
                    <a:pt x="19051" y="3964377"/>
                  </a:lnTo>
                  <a:close/>
                </a:path>
                <a:path w="38100" h="4765040">
                  <a:moveTo>
                    <a:pt x="19051" y="4040615"/>
                  </a:moveTo>
                  <a:lnTo>
                    <a:pt x="11636" y="4042112"/>
                  </a:lnTo>
                  <a:lnTo>
                    <a:pt x="5581" y="4046195"/>
                  </a:lnTo>
                  <a:lnTo>
                    <a:pt x="1498" y="4052250"/>
                  </a:lnTo>
                  <a:lnTo>
                    <a:pt x="1" y="4059703"/>
                  </a:lnTo>
                  <a:lnTo>
                    <a:pt x="1498" y="4067119"/>
                  </a:lnTo>
                  <a:lnTo>
                    <a:pt x="5581" y="4073174"/>
                  </a:lnTo>
                  <a:lnTo>
                    <a:pt x="11636" y="4077256"/>
                  </a:lnTo>
                  <a:lnTo>
                    <a:pt x="19051" y="4078753"/>
                  </a:lnTo>
                  <a:lnTo>
                    <a:pt x="26466" y="4077256"/>
                  </a:lnTo>
                  <a:lnTo>
                    <a:pt x="32521" y="4073174"/>
                  </a:lnTo>
                  <a:lnTo>
                    <a:pt x="36604" y="4067119"/>
                  </a:lnTo>
                  <a:lnTo>
                    <a:pt x="38101" y="4059665"/>
                  </a:lnTo>
                  <a:lnTo>
                    <a:pt x="36604" y="4052250"/>
                  </a:lnTo>
                  <a:lnTo>
                    <a:pt x="32521" y="4046195"/>
                  </a:lnTo>
                  <a:lnTo>
                    <a:pt x="26466" y="4042112"/>
                  </a:lnTo>
                  <a:lnTo>
                    <a:pt x="19051" y="4040615"/>
                  </a:lnTo>
                  <a:close/>
                </a:path>
                <a:path w="38100" h="4765040">
                  <a:moveTo>
                    <a:pt x="19051" y="4116853"/>
                  </a:moveTo>
                  <a:lnTo>
                    <a:pt x="11636" y="4118350"/>
                  </a:lnTo>
                  <a:lnTo>
                    <a:pt x="5581" y="4122433"/>
                  </a:lnTo>
                  <a:lnTo>
                    <a:pt x="1498" y="4128488"/>
                  </a:lnTo>
                  <a:lnTo>
                    <a:pt x="1" y="4135941"/>
                  </a:lnTo>
                  <a:lnTo>
                    <a:pt x="1498" y="4143356"/>
                  </a:lnTo>
                  <a:lnTo>
                    <a:pt x="5581" y="4149411"/>
                  </a:lnTo>
                  <a:lnTo>
                    <a:pt x="11636" y="4153494"/>
                  </a:lnTo>
                  <a:lnTo>
                    <a:pt x="19051" y="4154991"/>
                  </a:lnTo>
                  <a:lnTo>
                    <a:pt x="26466" y="4153494"/>
                  </a:lnTo>
                  <a:lnTo>
                    <a:pt x="32521" y="4149411"/>
                  </a:lnTo>
                  <a:lnTo>
                    <a:pt x="36604" y="4143356"/>
                  </a:lnTo>
                  <a:lnTo>
                    <a:pt x="38101" y="4135903"/>
                  </a:lnTo>
                  <a:lnTo>
                    <a:pt x="36604" y="4128488"/>
                  </a:lnTo>
                  <a:lnTo>
                    <a:pt x="32521" y="4122433"/>
                  </a:lnTo>
                  <a:lnTo>
                    <a:pt x="26466" y="4118350"/>
                  </a:lnTo>
                  <a:lnTo>
                    <a:pt x="19051" y="4116853"/>
                  </a:lnTo>
                  <a:close/>
                </a:path>
                <a:path w="38100" h="4765040">
                  <a:moveTo>
                    <a:pt x="19051" y="4193091"/>
                  </a:moveTo>
                  <a:lnTo>
                    <a:pt x="11636" y="4194588"/>
                  </a:lnTo>
                  <a:lnTo>
                    <a:pt x="5581" y="4198671"/>
                  </a:lnTo>
                  <a:lnTo>
                    <a:pt x="1498" y="4204726"/>
                  </a:lnTo>
                  <a:lnTo>
                    <a:pt x="1" y="4212179"/>
                  </a:lnTo>
                  <a:lnTo>
                    <a:pt x="1498" y="4219594"/>
                  </a:lnTo>
                  <a:lnTo>
                    <a:pt x="5581" y="4225650"/>
                  </a:lnTo>
                  <a:lnTo>
                    <a:pt x="11636" y="4229732"/>
                  </a:lnTo>
                  <a:lnTo>
                    <a:pt x="19051" y="4231229"/>
                  </a:lnTo>
                  <a:lnTo>
                    <a:pt x="26466" y="4229732"/>
                  </a:lnTo>
                  <a:lnTo>
                    <a:pt x="32521" y="4225650"/>
                  </a:lnTo>
                  <a:lnTo>
                    <a:pt x="36604" y="4219594"/>
                  </a:lnTo>
                  <a:lnTo>
                    <a:pt x="38101" y="4212141"/>
                  </a:lnTo>
                  <a:lnTo>
                    <a:pt x="36604" y="4204726"/>
                  </a:lnTo>
                  <a:lnTo>
                    <a:pt x="32521" y="4198671"/>
                  </a:lnTo>
                  <a:lnTo>
                    <a:pt x="26466" y="4194588"/>
                  </a:lnTo>
                  <a:lnTo>
                    <a:pt x="19051" y="4193091"/>
                  </a:lnTo>
                  <a:close/>
                </a:path>
                <a:path w="38100" h="4765040">
                  <a:moveTo>
                    <a:pt x="19051" y="4269329"/>
                  </a:moveTo>
                  <a:lnTo>
                    <a:pt x="11636" y="4270826"/>
                  </a:lnTo>
                  <a:lnTo>
                    <a:pt x="5581" y="4274909"/>
                  </a:lnTo>
                  <a:lnTo>
                    <a:pt x="1498" y="4280964"/>
                  </a:lnTo>
                  <a:lnTo>
                    <a:pt x="1" y="4288417"/>
                  </a:lnTo>
                  <a:lnTo>
                    <a:pt x="1498" y="4295832"/>
                  </a:lnTo>
                  <a:lnTo>
                    <a:pt x="5581" y="4301888"/>
                  </a:lnTo>
                  <a:lnTo>
                    <a:pt x="11636" y="4305970"/>
                  </a:lnTo>
                  <a:lnTo>
                    <a:pt x="19051" y="4307467"/>
                  </a:lnTo>
                  <a:lnTo>
                    <a:pt x="26466" y="4305970"/>
                  </a:lnTo>
                  <a:lnTo>
                    <a:pt x="32521" y="4301888"/>
                  </a:lnTo>
                  <a:lnTo>
                    <a:pt x="36604" y="4295832"/>
                  </a:lnTo>
                  <a:lnTo>
                    <a:pt x="38101" y="4288379"/>
                  </a:lnTo>
                  <a:lnTo>
                    <a:pt x="36604" y="4280964"/>
                  </a:lnTo>
                  <a:lnTo>
                    <a:pt x="32521" y="4274909"/>
                  </a:lnTo>
                  <a:lnTo>
                    <a:pt x="26466" y="4270826"/>
                  </a:lnTo>
                  <a:lnTo>
                    <a:pt x="19051" y="4269329"/>
                  </a:lnTo>
                  <a:close/>
                </a:path>
                <a:path w="38100" h="4765040">
                  <a:moveTo>
                    <a:pt x="19051" y="4345567"/>
                  </a:moveTo>
                  <a:lnTo>
                    <a:pt x="11636" y="4347064"/>
                  </a:lnTo>
                  <a:lnTo>
                    <a:pt x="5581" y="4351147"/>
                  </a:lnTo>
                  <a:lnTo>
                    <a:pt x="1498" y="4357202"/>
                  </a:lnTo>
                  <a:lnTo>
                    <a:pt x="1" y="4364655"/>
                  </a:lnTo>
                  <a:lnTo>
                    <a:pt x="1498" y="4372070"/>
                  </a:lnTo>
                  <a:lnTo>
                    <a:pt x="5581" y="4378126"/>
                  </a:lnTo>
                  <a:lnTo>
                    <a:pt x="11636" y="4382208"/>
                  </a:lnTo>
                  <a:lnTo>
                    <a:pt x="19051" y="4383705"/>
                  </a:lnTo>
                  <a:lnTo>
                    <a:pt x="26466" y="4382208"/>
                  </a:lnTo>
                  <a:lnTo>
                    <a:pt x="32521" y="4378126"/>
                  </a:lnTo>
                  <a:lnTo>
                    <a:pt x="36604" y="4372070"/>
                  </a:lnTo>
                  <a:lnTo>
                    <a:pt x="38101" y="4364617"/>
                  </a:lnTo>
                  <a:lnTo>
                    <a:pt x="36604" y="4357202"/>
                  </a:lnTo>
                  <a:lnTo>
                    <a:pt x="32521" y="4351147"/>
                  </a:lnTo>
                  <a:lnTo>
                    <a:pt x="26466" y="4347064"/>
                  </a:lnTo>
                  <a:lnTo>
                    <a:pt x="19051" y="4345567"/>
                  </a:lnTo>
                  <a:close/>
                </a:path>
                <a:path w="38100" h="4765040">
                  <a:moveTo>
                    <a:pt x="19051" y="4421805"/>
                  </a:moveTo>
                  <a:lnTo>
                    <a:pt x="11636" y="4423303"/>
                  </a:lnTo>
                  <a:lnTo>
                    <a:pt x="5581" y="4427385"/>
                  </a:lnTo>
                  <a:lnTo>
                    <a:pt x="1498" y="4433441"/>
                  </a:lnTo>
                  <a:lnTo>
                    <a:pt x="1" y="4440894"/>
                  </a:lnTo>
                  <a:lnTo>
                    <a:pt x="1498" y="4448309"/>
                  </a:lnTo>
                  <a:lnTo>
                    <a:pt x="5581" y="4454364"/>
                  </a:lnTo>
                  <a:lnTo>
                    <a:pt x="11636" y="4458446"/>
                  </a:lnTo>
                  <a:lnTo>
                    <a:pt x="19051" y="4459944"/>
                  </a:lnTo>
                  <a:lnTo>
                    <a:pt x="26466" y="4458446"/>
                  </a:lnTo>
                  <a:lnTo>
                    <a:pt x="32521" y="4454364"/>
                  </a:lnTo>
                  <a:lnTo>
                    <a:pt x="36604" y="4448309"/>
                  </a:lnTo>
                  <a:lnTo>
                    <a:pt x="38101" y="4440855"/>
                  </a:lnTo>
                  <a:lnTo>
                    <a:pt x="36604" y="4433441"/>
                  </a:lnTo>
                  <a:lnTo>
                    <a:pt x="32521" y="4427385"/>
                  </a:lnTo>
                  <a:lnTo>
                    <a:pt x="26466" y="4423303"/>
                  </a:lnTo>
                  <a:lnTo>
                    <a:pt x="19051" y="4421805"/>
                  </a:lnTo>
                  <a:close/>
                </a:path>
                <a:path w="38100" h="4765040">
                  <a:moveTo>
                    <a:pt x="19051" y="4498044"/>
                  </a:moveTo>
                  <a:lnTo>
                    <a:pt x="11636" y="4499541"/>
                  </a:lnTo>
                  <a:lnTo>
                    <a:pt x="5581" y="4503623"/>
                  </a:lnTo>
                  <a:lnTo>
                    <a:pt x="1498" y="4509679"/>
                  </a:lnTo>
                  <a:lnTo>
                    <a:pt x="1" y="4517132"/>
                  </a:lnTo>
                  <a:lnTo>
                    <a:pt x="1498" y="4524547"/>
                  </a:lnTo>
                  <a:lnTo>
                    <a:pt x="5581" y="4530602"/>
                  </a:lnTo>
                  <a:lnTo>
                    <a:pt x="11636" y="4534685"/>
                  </a:lnTo>
                  <a:lnTo>
                    <a:pt x="19051" y="4536182"/>
                  </a:lnTo>
                  <a:lnTo>
                    <a:pt x="26466" y="4534685"/>
                  </a:lnTo>
                  <a:lnTo>
                    <a:pt x="32521" y="4530602"/>
                  </a:lnTo>
                  <a:lnTo>
                    <a:pt x="36604" y="4524547"/>
                  </a:lnTo>
                  <a:lnTo>
                    <a:pt x="38101" y="4517094"/>
                  </a:lnTo>
                  <a:lnTo>
                    <a:pt x="36604" y="4509679"/>
                  </a:lnTo>
                  <a:lnTo>
                    <a:pt x="32521" y="4503623"/>
                  </a:lnTo>
                  <a:lnTo>
                    <a:pt x="26466" y="4499541"/>
                  </a:lnTo>
                  <a:lnTo>
                    <a:pt x="19051" y="4498044"/>
                  </a:lnTo>
                  <a:close/>
                </a:path>
                <a:path w="38100" h="4765040">
                  <a:moveTo>
                    <a:pt x="19051" y="4574282"/>
                  </a:moveTo>
                  <a:lnTo>
                    <a:pt x="11636" y="4575779"/>
                  </a:lnTo>
                  <a:lnTo>
                    <a:pt x="5581" y="4579861"/>
                  </a:lnTo>
                  <a:lnTo>
                    <a:pt x="1498" y="4585917"/>
                  </a:lnTo>
                  <a:lnTo>
                    <a:pt x="1" y="4593370"/>
                  </a:lnTo>
                  <a:lnTo>
                    <a:pt x="1498" y="4600785"/>
                  </a:lnTo>
                  <a:lnTo>
                    <a:pt x="5581" y="4606840"/>
                  </a:lnTo>
                  <a:lnTo>
                    <a:pt x="11636" y="4610923"/>
                  </a:lnTo>
                  <a:lnTo>
                    <a:pt x="19051" y="4612420"/>
                  </a:lnTo>
                  <a:lnTo>
                    <a:pt x="26466" y="4610923"/>
                  </a:lnTo>
                  <a:lnTo>
                    <a:pt x="32521" y="4606840"/>
                  </a:lnTo>
                  <a:lnTo>
                    <a:pt x="36604" y="4600785"/>
                  </a:lnTo>
                  <a:lnTo>
                    <a:pt x="38101" y="4593332"/>
                  </a:lnTo>
                  <a:lnTo>
                    <a:pt x="36604" y="4585917"/>
                  </a:lnTo>
                  <a:lnTo>
                    <a:pt x="32521" y="4579861"/>
                  </a:lnTo>
                  <a:lnTo>
                    <a:pt x="26466" y="4575779"/>
                  </a:lnTo>
                  <a:lnTo>
                    <a:pt x="19051" y="4574282"/>
                  </a:lnTo>
                  <a:close/>
                </a:path>
                <a:path w="38100" h="4765040">
                  <a:moveTo>
                    <a:pt x="19051" y="4650520"/>
                  </a:moveTo>
                  <a:lnTo>
                    <a:pt x="11636" y="4652017"/>
                  </a:lnTo>
                  <a:lnTo>
                    <a:pt x="5581" y="4656100"/>
                  </a:lnTo>
                  <a:lnTo>
                    <a:pt x="1498" y="4662155"/>
                  </a:lnTo>
                  <a:lnTo>
                    <a:pt x="1" y="4669608"/>
                  </a:lnTo>
                  <a:lnTo>
                    <a:pt x="1498" y="4677023"/>
                  </a:lnTo>
                  <a:lnTo>
                    <a:pt x="5581" y="4683078"/>
                  </a:lnTo>
                  <a:lnTo>
                    <a:pt x="11636" y="4687161"/>
                  </a:lnTo>
                  <a:lnTo>
                    <a:pt x="19051" y="4688658"/>
                  </a:lnTo>
                  <a:lnTo>
                    <a:pt x="26466" y="4687161"/>
                  </a:lnTo>
                  <a:lnTo>
                    <a:pt x="32521" y="4683078"/>
                  </a:lnTo>
                  <a:lnTo>
                    <a:pt x="36604" y="4677023"/>
                  </a:lnTo>
                  <a:lnTo>
                    <a:pt x="38101" y="4669570"/>
                  </a:lnTo>
                  <a:lnTo>
                    <a:pt x="36604" y="4662155"/>
                  </a:lnTo>
                  <a:lnTo>
                    <a:pt x="32521" y="4656100"/>
                  </a:lnTo>
                  <a:lnTo>
                    <a:pt x="26466" y="4652017"/>
                  </a:lnTo>
                  <a:lnTo>
                    <a:pt x="19051" y="4650520"/>
                  </a:lnTo>
                  <a:close/>
                </a:path>
                <a:path w="38100" h="4765040">
                  <a:moveTo>
                    <a:pt x="19051" y="4726758"/>
                  </a:moveTo>
                  <a:lnTo>
                    <a:pt x="11636" y="4728255"/>
                  </a:lnTo>
                  <a:lnTo>
                    <a:pt x="5581" y="4732338"/>
                  </a:lnTo>
                  <a:lnTo>
                    <a:pt x="1498" y="4738393"/>
                  </a:lnTo>
                  <a:lnTo>
                    <a:pt x="1" y="4745846"/>
                  </a:lnTo>
                  <a:lnTo>
                    <a:pt x="1498" y="4753261"/>
                  </a:lnTo>
                  <a:lnTo>
                    <a:pt x="5581" y="4759316"/>
                  </a:lnTo>
                  <a:lnTo>
                    <a:pt x="11636" y="4763399"/>
                  </a:lnTo>
                  <a:lnTo>
                    <a:pt x="19051" y="4764896"/>
                  </a:lnTo>
                  <a:lnTo>
                    <a:pt x="26466" y="4763399"/>
                  </a:lnTo>
                  <a:lnTo>
                    <a:pt x="32522" y="4759316"/>
                  </a:lnTo>
                  <a:lnTo>
                    <a:pt x="36604" y="4753261"/>
                  </a:lnTo>
                  <a:lnTo>
                    <a:pt x="38101" y="4745808"/>
                  </a:lnTo>
                  <a:lnTo>
                    <a:pt x="36604" y="4738393"/>
                  </a:lnTo>
                  <a:lnTo>
                    <a:pt x="32522" y="4732338"/>
                  </a:lnTo>
                  <a:lnTo>
                    <a:pt x="26466" y="4728255"/>
                  </a:lnTo>
                  <a:lnTo>
                    <a:pt x="19051" y="4726758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873625" y="2295331"/>
              <a:ext cx="1298575" cy="346710"/>
            </a:xfrm>
            <a:custGeom>
              <a:avLst/>
              <a:gdLst/>
              <a:ahLst/>
              <a:cxnLst/>
              <a:rect l="l" t="t" r="r" b="b"/>
              <a:pathLst>
                <a:path w="1298575" h="346710">
                  <a:moveTo>
                    <a:pt x="1125402" y="0"/>
                  </a:moveTo>
                  <a:lnTo>
                    <a:pt x="173066" y="0"/>
                  </a:lnTo>
                  <a:lnTo>
                    <a:pt x="127058" y="6182"/>
                  </a:lnTo>
                  <a:lnTo>
                    <a:pt x="85716" y="23628"/>
                  </a:lnTo>
                  <a:lnTo>
                    <a:pt x="50689" y="50690"/>
                  </a:lnTo>
                  <a:lnTo>
                    <a:pt x="23628" y="85716"/>
                  </a:lnTo>
                  <a:lnTo>
                    <a:pt x="6182" y="127058"/>
                  </a:lnTo>
                  <a:lnTo>
                    <a:pt x="0" y="173065"/>
                  </a:lnTo>
                  <a:lnTo>
                    <a:pt x="6182" y="219073"/>
                  </a:lnTo>
                  <a:lnTo>
                    <a:pt x="23628" y="260416"/>
                  </a:lnTo>
                  <a:lnTo>
                    <a:pt x="50689" y="295442"/>
                  </a:lnTo>
                  <a:lnTo>
                    <a:pt x="85716" y="322504"/>
                  </a:lnTo>
                  <a:lnTo>
                    <a:pt x="127058" y="339951"/>
                  </a:lnTo>
                  <a:lnTo>
                    <a:pt x="173066" y="346133"/>
                  </a:lnTo>
                  <a:lnTo>
                    <a:pt x="1125401" y="346134"/>
                  </a:lnTo>
                  <a:lnTo>
                    <a:pt x="1171409" y="339952"/>
                  </a:lnTo>
                  <a:lnTo>
                    <a:pt x="1212751" y="322505"/>
                  </a:lnTo>
                  <a:lnTo>
                    <a:pt x="1247778" y="295444"/>
                  </a:lnTo>
                  <a:lnTo>
                    <a:pt x="1274839" y="260417"/>
                  </a:lnTo>
                  <a:lnTo>
                    <a:pt x="1292286" y="219075"/>
                  </a:lnTo>
                  <a:lnTo>
                    <a:pt x="1298469" y="173066"/>
                  </a:lnTo>
                  <a:lnTo>
                    <a:pt x="1292287" y="127058"/>
                  </a:lnTo>
                  <a:lnTo>
                    <a:pt x="1274841" y="85716"/>
                  </a:lnTo>
                  <a:lnTo>
                    <a:pt x="1247779" y="50690"/>
                  </a:lnTo>
                  <a:lnTo>
                    <a:pt x="1212753" y="23628"/>
                  </a:lnTo>
                  <a:lnTo>
                    <a:pt x="1171411" y="6182"/>
                  </a:lnTo>
                  <a:lnTo>
                    <a:pt x="1125402" y="0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90261" y="1417828"/>
            <a:ext cx="49599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DURING</a:t>
            </a:r>
            <a:r>
              <a:rPr kumimoji="0" sz="2800" b="1" i="1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LIFE-THREATENING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20019" y="1439163"/>
            <a:ext cx="47421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</a:t>
            </a:r>
            <a:r>
              <a:rPr kumimoji="0" sz="2800" b="1" i="1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LIFE-THREATENING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699403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pPr marL="3810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rgbClr val="677A8C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5" normalizeH="0" baseline="0" noProof="0">
                <a:ln>
                  <a:noFill/>
                </a:ln>
                <a:solidFill>
                  <a:srgbClr val="677A8C"/>
                </a:solidFill>
                <a:effectLst/>
                <a:uLnTx/>
                <a:uFillTx/>
                <a:latin typeface="Arial MT"/>
                <a:ea typeface="+mn-ea"/>
              </a:rPr>
              <a:t>#TCCC-CLS-PPT-07</a:t>
            </a:r>
            <a:r>
              <a:rPr kumimoji="0" lang="en-US" sz="1000" b="0" i="0" u="none" strike="noStrike" kern="1200" cap="none" spc="-30" normalizeH="0" baseline="0" noProof="0">
                <a:ln>
                  <a:noFill/>
                </a:ln>
                <a:solidFill>
                  <a:srgbClr val="677A8C"/>
                </a:solidFill>
                <a:effectLst/>
                <a:uLnTx/>
                <a:uFillTx/>
                <a:latin typeface="Arial MT"/>
                <a:ea typeface="+mn-ea"/>
              </a:rPr>
              <a:t> </a:t>
            </a:r>
            <a:r>
              <a:rPr kumimoji="0" lang="en-US" sz="1000" b="0" i="0" u="none" strike="noStrike" kern="1200" cap="none" spc="-5" normalizeH="0" baseline="0" noProof="0">
                <a:ln>
                  <a:noFill/>
                </a:ln>
                <a:solidFill>
                  <a:srgbClr val="677A8C"/>
                </a:solidFill>
                <a:effectLst/>
                <a:uLnTx/>
                <a:uFillTx/>
                <a:latin typeface="Arial MT"/>
                <a:ea typeface="+mn-ea"/>
              </a:rPr>
              <a:t>30</a:t>
            </a:r>
            <a:r>
              <a:rPr kumimoji="0" lang="en-US" sz="1000" b="0" i="0" u="none" strike="noStrike" kern="1200" cap="none" spc="-30" normalizeH="0" baseline="0" noProof="0">
                <a:ln>
                  <a:noFill/>
                </a:ln>
                <a:solidFill>
                  <a:srgbClr val="677A8C"/>
                </a:solidFill>
                <a:effectLst/>
                <a:uLnTx/>
                <a:uFillTx/>
                <a:latin typeface="Arial MT"/>
                <a:ea typeface="+mn-ea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77A8C"/>
                </a:solidFill>
                <a:effectLst/>
                <a:uLnTx/>
                <a:uFillTx/>
                <a:latin typeface="Arial MT"/>
                <a:ea typeface="+mn-ea"/>
              </a:rPr>
              <a:t>JUN</a:t>
            </a:r>
            <a:r>
              <a:rPr kumimoji="0" lang="en-US" sz="1000" b="0" i="0" u="none" strike="noStrike" kern="1200" cap="none" spc="-20" normalizeH="0" baseline="0" noProof="0">
                <a:ln>
                  <a:noFill/>
                </a:ln>
                <a:solidFill>
                  <a:srgbClr val="677A8C"/>
                </a:solidFill>
                <a:effectLst/>
                <a:uLnTx/>
                <a:uFillTx/>
                <a:latin typeface="Arial MT"/>
                <a:ea typeface="+mn-ea"/>
              </a:rPr>
              <a:t> </a:t>
            </a:r>
            <a:r>
              <a:rPr kumimoji="0" lang="en-US" sz="1000" b="0" i="0" u="none" strike="noStrike" kern="1200" cap="none" spc="-10" normalizeH="0" baseline="0" noProof="0">
                <a:ln>
                  <a:noFill/>
                </a:ln>
                <a:solidFill>
                  <a:srgbClr val="677A8C"/>
                </a:solidFill>
                <a:effectLst/>
                <a:uLnTx/>
                <a:uFillTx/>
                <a:latin typeface="Arial MT"/>
                <a:ea typeface="+mn-ea"/>
              </a:rPr>
              <a:t>20</a:t>
            </a:r>
            <a:endParaRPr kumimoji="0" sz="1000" b="0" i="0" u="none" strike="noStrike" kern="1200" cap="none" spc="-10" normalizeH="0" baseline="0" noProof="0" dirty="0">
              <a:ln>
                <a:noFill/>
              </a:ln>
              <a:solidFill>
                <a:srgbClr val="677A8C"/>
              </a:solidFill>
              <a:effectLst/>
              <a:uLnTx/>
              <a:uFillTx/>
              <a:latin typeface="Arial MT"/>
              <a:ea typeface="+mn-ea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7D9425-739C-BC97-707C-927071457649}"/>
              </a:ext>
            </a:extLst>
          </p:cNvPr>
          <p:cNvGrpSpPr/>
          <p:nvPr/>
        </p:nvGrpSpPr>
        <p:grpSpPr>
          <a:xfrm>
            <a:off x="795861" y="1981200"/>
            <a:ext cx="5198283" cy="4317365"/>
            <a:chOff x="795861" y="1981200"/>
            <a:chExt cx="5198283" cy="4317365"/>
          </a:xfrm>
        </p:grpSpPr>
        <p:sp>
          <p:nvSpPr>
            <p:cNvPr id="7" name="object 7"/>
            <p:cNvSpPr/>
            <p:nvPr/>
          </p:nvSpPr>
          <p:spPr>
            <a:xfrm>
              <a:off x="795861" y="2935644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8BB7C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755568" y="3102355"/>
              <a:ext cx="121158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</a:t>
              </a:r>
              <a:r>
                <a:rPr kumimoji="0" sz="24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</a:t>
              </a:r>
              <a:r>
                <a:rPr kumimoji="0" sz="2400" b="1" i="0" u="none" strike="noStrike" kern="120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</a:t>
              </a:r>
              <a:r>
                <a:rPr kumimoji="0" sz="2400" b="1" i="0" u="none" strike="noStrike" kern="1200" cap="none" spc="-1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</a:t>
              </a:r>
              <a:r>
                <a:rPr kumimoji="0" sz="2400" b="1" i="0" u="none" strike="noStrike" kern="1200" cap="none" spc="-2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</a:t>
              </a:r>
              <a:r>
                <a: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975960" y="3778206"/>
              <a:ext cx="4361815" cy="24682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40410" algn="l"/>
                </a:tabLst>
                <a:defRPr/>
              </a:pPr>
              <a:r>
                <a:rPr kumimoji="0" sz="6000" b="0" i="0" u="none" strike="noStrike" kern="1200" cap="none" spc="0" normalizeH="0" baseline="-8333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R	</a:t>
              </a:r>
              <a:r>
                <a:rPr kumimoji="0" sz="2400" b="1" i="0" u="none" strike="noStrike" kern="120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RESPIRATION</a:t>
              </a:r>
              <a:r>
                <a:rPr kumimoji="0" sz="2400" b="1" i="0" u="none" strike="noStrike" kern="120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(breathing)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3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48665" algn="l"/>
                </a:tabLst>
                <a:defRPr/>
              </a:pPr>
              <a:r>
                <a:rPr kumimoji="0" sz="6000" b="0" i="0" u="none" strike="noStrike" kern="1200" cap="none" spc="0" normalizeH="0" baseline="-625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C	</a:t>
              </a:r>
              <a:r>
                <a:rPr kumimoji="0" sz="2400" b="1" i="0" u="none" strike="noStrike" kern="1200" cap="none" spc="-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CIRCULATION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791845" marR="1205230" lvl="0" indent="-792480" algn="l" defTabSz="914400" rtl="0" eaLnBrk="1" fontAlgn="auto" latinLnBrk="0" hangingPunct="1">
                <a:lnSpc>
                  <a:spcPct val="90800"/>
                </a:lnSpc>
                <a:spcBef>
                  <a:spcPts val="919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91845" algn="l"/>
                </a:tabLst>
                <a:defRPr/>
              </a:pPr>
              <a:r>
                <a:rPr kumimoji="0" sz="6000" b="0" i="0" u="none" strike="noStrike" kern="1200" cap="none" spc="0" normalizeH="0" baseline="-26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H	</a:t>
              </a:r>
              <a:r>
                <a:rPr kumimoji="0" sz="2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HYPOTHERMIA/ </a:t>
              </a:r>
              <a:r>
                <a:rPr kumimoji="0" sz="2400" b="1" i="0" u="none" strike="noStrike" kern="1200" cap="none" spc="-65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HEAD</a:t>
              </a:r>
              <a:r>
                <a:rPr kumimoji="0" sz="2400" b="1" i="0" u="none" strike="noStrike" kern="1200" cap="none" spc="-7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INJURIES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11" name="object 11"/>
            <p:cNvGrpSpPr/>
            <p:nvPr/>
          </p:nvGrpSpPr>
          <p:grpSpPr>
            <a:xfrm>
              <a:off x="795861" y="3794600"/>
              <a:ext cx="770255" cy="2473960"/>
              <a:chOff x="795861" y="3794600"/>
              <a:chExt cx="770255" cy="2473960"/>
            </a:xfrm>
          </p:grpSpPr>
          <p:sp>
            <p:nvSpPr>
              <p:cNvPr id="12" name="object 12"/>
              <p:cNvSpPr/>
              <p:nvPr/>
            </p:nvSpPr>
            <p:spPr>
              <a:xfrm>
                <a:off x="795861" y="3794600"/>
                <a:ext cx="756285" cy="75628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756285">
                    <a:moveTo>
                      <a:pt x="378000" y="0"/>
                    </a:moveTo>
                    <a:lnTo>
                      <a:pt x="330584" y="2945"/>
                    </a:lnTo>
                    <a:lnTo>
                      <a:pt x="284926" y="11544"/>
                    </a:lnTo>
                    <a:lnTo>
                      <a:pt x="241380" y="25443"/>
                    </a:lnTo>
                    <a:lnTo>
                      <a:pt x="200300" y="44288"/>
                    </a:lnTo>
                    <a:lnTo>
                      <a:pt x="162040" y="67725"/>
                    </a:lnTo>
                    <a:lnTo>
                      <a:pt x="126955" y="95398"/>
                    </a:lnTo>
                    <a:lnTo>
                      <a:pt x="95398" y="126955"/>
                    </a:lnTo>
                    <a:lnTo>
                      <a:pt x="67725" y="162040"/>
                    </a:lnTo>
                    <a:lnTo>
                      <a:pt x="44288" y="200300"/>
                    </a:lnTo>
                    <a:lnTo>
                      <a:pt x="25443" y="241380"/>
                    </a:lnTo>
                    <a:lnTo>
                      <a:pt x="11544" y="284926"/>
                    </a:lnTo>
                    <a:lnTo>
                      <a:pt x="2945" y="330584"/>
                    </a:lnTo>
                    <a:lnTo>
                      <a:pt x="0" y="378000"/>
                    </a:lnTo>
                    <a:lnTo>
                      <a:pt x="2945" y="425415"/>
                    </a:lnTo>
                    <a:lnTo>
                      <a:pt x="11544" y="471073"/>
                    </a:lnTo>
                    <a:lnTo>
                      <a:pt x="25443" y="514619"/>
                    </a:lnTo>
                    <a:lnTo>
                      <a:pt x="44288" y="555700"/>
                    </a:lnTo>
                    <a:lnTo>
                      <a:pt x="67725" y="593959"/>
                    </a:lnTo>
                    <a:lnTo>
                      <a:pt x="95398" y="629045"/>
                    </a:lnTo>
                    <a:lnTo>
                      <a:pt x="126955" y="660601"/>
                    </a:lnTo>
                    <a:lnTo>
                      <a:pt x="162040" y="688275"/>
                    </a:lnTo>
                    <a:lnTo>
                      <a:pt x="200300" y="711711"/>
                    </a:lnTo>
                    <a:lnTo>
                      <a:pt x="241380" y="730556"/>
                    </a:lnTo>
                    <a:lnTo>
                      <a:pt x="284926" y="744456"/>
                    </a:lnTo>
                    <a:lnTo>
                      <a:pt x="330584" y="753055"/>
                    </a:lnTo>
                    <a:lnTo>
                      <a:pt x="378000" y="756000"/>
                    </a:lnTo>
                    <a:lnTo>
                      <a:pt x="425415" y="753055"/>
                    </a:lnTo>
                    <a:lnTo>
                      <a:pt x="471073" y="744456"/>
                    </a:lnTo>
                    <a:lnTo>
                      <a:pt x="514619" y="730556"/>
                    </a:lnTo>
                    <a:lnTo>
                      <a:pt x="555699" y="711711"/>
                    </a:lnTo>
                    <a:lnTo>
                      <a:pt x="593959" y="688275"/>
                    </a:lnTo>
                    <a:lnTo>
                      <a:pt x="629045" y="660601"/>
                    </a:lnTo>
                    <a:lnTo>
                      <a:pt x="660601" y="629045"/>
                    </a:lnTo>
                    <a:lnTo>
                      <a:pt x="688275" y="593959"/>
                    </a:lnTo>
                    <a:lnTo>
                      <a:pt x="711711" y="555700"/>
                    </a:lnTo>
                    <a:lnTo>
                      <a:pt x="730556" y="514619"/>
                    </a:lnTo>
                    <a:lnTo>
                      <a:pt x="744455" y="471073"/>
                    </a:lnTo>
                    <a:lnTo>
                      <a:pt x="753055" y="425415"/>
                    </a:lnTo>
                    <a:lnTo>
                      <a:pt x="756000" y="378000"/>
                    </a:lnTo>
                    <a:lnTo>
                      <a:pt x="753055" y="330584"/>
                    </a:lnTo>
                    <a:lnTo>
                      <a:pt x="744455" y="284926"/>
                    </a:lnTo>
                    <a:lnTo>
                      <a:pt x="730556" y="241380"/>
                    </a:lnTo>
                    <a:lnTo>
                      <a:pt x="711711" y="200300"/>
                    </a:lnTo>
                    <a:lnTo>
                      <a:pt x="688275" y="162040"/>
                    </a:lnTo>
                    <a:lnTo>
                      <a:pt x="660601" y="126955"/>
                    </a:lnTo>
                    <a:lnTo>
                      <a:pt x="629045" y="95398"/>
                    </a:lnTo>
                    <a:lnTo>
                      <a:pt x="593959" y="67725"/>
                    </a:lnTo>
                    <a:lnTo>
                      <a:pt x="555699" y="44288"/>
                    </a:lnTo>
                    <a:lnTo>
                      <a:pt x="514619" y="25443"/>
                    </a:lnTo>
                    <a:lnTo>
                      <a:pt x="471073" y="11544"/>
                    </a:lnTo>
                    <a:lnTo>
                      <a:pt x="425415" y="2945"/>
                    </a:lnTo>
                    <a:lnTo>
                      <a:pt x="378000" y="0"/>
                    </a:lnTo>
                    <a:close/>
                  </a:path>
                </a:pathLst>
              </a:custGeom>
              <a:solidFill>
                <a:srgbClr val="798767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795861" y="4653554"/>
                <a:ext cx="756285" cy="75628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756285">
                    <a:moveTo>
                      <a:pt x="378000" y="0"/>
                    </a:moveTo>
                    <a:lnTo>
                      <a:pt x="330584" y="2945"/>
                    </a:lnTo>
                    <a:lnTo>
                      <a:pt x="284926" y="11544"/>
                    </a:lnTo>
                    <a:lnTo>
                      <a:pt x="241380" y="25443"/>
                    </a:lnTo>
                    <a:lnTo>
                      <a:pt x="200300" y="44288"/>
                    </a:lnTo>
                    <a:lnTo>
                      <a:pt x="162040" y="67725"/>
                    </a:lnTo>
                    <a:lnTo>
                      <a:pt x="126955" y="95398"/>
                    </a:lnTo>
                    <a:lnTo>
                      <a:pt x="95398" y="126955"/>
                    </a:lnTo>
                    <a:lnTo>
                      <a:pt x="67725" y="162040"/>
                    </a:lnTo>
                    <a:lnTo>
                      <a:pt x="44288" y="200300"/>
                    </a:lnTo>
                    <a:lnTo>
                      <a:pt x="25443" y="241380"/>
                    </a:lnTo>
                    <a:lnTo>
                      <a:pt x="11544" y="284926"/>
                    </a:lnTo>
                    <a:lnTo>
                      <a:pt x="2945" y="330584"/>
                    </a:lnTo>
                    <a:lnTo>
                      <a:pt x="0" y="378000"/>
                    </a:lnTo>
                    <a:lnTo>
                      <a:pt x="2945" y="425415"/>
                    </a:lnTo>
                    <a:lnTo>
                      <a:pt x="11544" y="471073"/>
                    </a:lnTo>
                    <a:lnTo>
                      <a:pt x="25443" y="514619"/>
                    </a:lnTo>
                    <a:lnTo>
                      <a:pt x="44288" y="555700"/>
                    </a:lnTo>
                    <a:lnTo>
                      <a:pt x="67725" y="593959"/>
                    </a:lnTo>
                    <a:lnTo>
                      <a:pt x="95398" y="629045"/>
                    </a:lnTo>
                    <a:lnTo>
                      <a:pt x="126955" y="660601"/>
                    </a:lnTo>
                    <a:lnTo>
                      <a:pt x="162040" y="688275"/>
                    </a:lnTo>
                    <a:lnTo>
                      <a:pt x="200300" y="711711"/>
                    </a:lnTo>
                    <a:lnTo>
                      <a:pt x="241380" y="730556"/>
                    </a:lnTo>
                    <a:lnTo>
                      <a:pt x="284926" y="744456"/>
                    </a:lnTo>
                    <a:lnTo>
                      <a:pt x="330584" y="753055"/>
                    </a:lnTo>
                    <a:lnTo>
                      <a:pt x="378000" y="756000"/>
                    </a:lnTo>
                    <a:lnTo>
                      <a:pt x="425415" y="753055"/>
                    </a:lnTo>
                    <a:lnTo>
                      <a:pt x="471073" y="744456"/>
                    </a:lnTo>
                    <a:lnTo>
                      <a:pt x="514619" y="730556"/>
                    </a:lnTo>
                    <a:lnTo>
                      <a:pt x="555699" y="711711"/>
                    </a:lnTo>
                    <a:lnTo>
                      <a:pt x="593959" y="688275"/>
                    </a:lnTo>
                    <a:lnTo>
                      <a:pt x="629045" y="660601"/>
                    </a:lnTo>
                    <a:lnTo>
                      <a:pt x="660601" y="629045"/>
                    </a:lnTo>
                    <a:lnTo>
                      <a:pt x="688275" y="593959"/>
                    </a:lnTo>
                    <a:lnTo>
                      <a:pt x="711711" y="555700"/>
                    </a:lnTo>
                    <a:lnTo>
                      <a:pt x="730556" y="514619"/>
                    </a:lnTo>
                    <a:lnTo>
                      <a:pt x="744455" y="471073"/>
                    </a:lnTo>
                    <a:lnTo>
                      <a:pt x="753055" y="425415"/>
                    </a:lnTo>
                    <a:lnTo>
                      <a:pt x="756000" y="378000"/>
                    </a:lnTo>
                    <a:lnTo>
                      <a:pt x="753055" y="330584"/>
                    </a:lnTo>
                    <a:lnTo>
                      <a:pt x="744455" y="284926"/>
                    </a:lnTo>
                    <a:lnTo>
                      <a:pt x="730556" y="241380"/>
                    </a:lnTo>
                    <a:lnTo>
                      <a:pt x="711711" y="200300"/>
                    </a:lnTo>
                    <a:lnTo>
                      <a:pt x="688275" y="162040"/>
                    </a:lnTo>
                    <a:lnTo>
                      <a:pt x="660601" y="126955"/>
                    </a:lnTo>
                    <a:lnTo>
                      <a:pt x="629045" y="95398"/>
                    </a:lnTo>
                    <a:lnTo>
                      <a:pt x="593959" y="67725"/>
                    </a:lnTo>
                    <a:lnTo>
                      <a:pt x="555699" y="44288"/>
                    </a:lnTo>
                    <a:lnTo>
                      <a:pt x="514619" y="25443"/>
                    </a:lnTo>
                    <a:lnTo>
                      <a:pt x="471073" y="11544"/>
                    </a:lnTo>
                    <a:lnTo>
                      <a:pt x="425415" y="2945"/>
                    </a:lnTo>
                    <a:lnTo>
                      <a:pt x="378000" y="0"/>
                    </a:lnTo>
                    <a:close/>
                  </a:path>
                </a:pathLst>
              </a:custGeom>
              <a:solidFill>
                <a:srgbClr val="F26538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809891" y="5512510"/>
                <a:ext cx="756285" cy="75628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756285">
                    <a:moveTo>
                      <a:pt x="378000" y="0"/>
                    </a:moveTo>
                    <a:lnTo>
                      <a:pt x="330584" y="2945"/>
                    </a:lnTo>
                    <a:lnTo>
                      <a:pt x="284926" y="11544"/>
                    </a:lnTo>
                    <a:lnTo>
                      <a:pt x="241380" y="25443"/>
                    </a:lnTo>
                    <a:lnTo>
                      <a:pt x="200300" y="44288"/>
                    </a:lnTo>
                    <a:lnTo>
                      <a:pt x="162040" y="67725"/>
                    </a:lnTo>
                    <a:lnTo>
                      <a:pt x="126955" y="95398"/>
                    </a:lnTo>
                    <a:lnTo>
                      <a:pt x="95398" y="126955"/>
                    </a:lnTo>
                    <a:lnTo>
                      <a:pt x="67725" y="162040"/>
                    </a:lnTo>
                    <a:lnTo>
                      <a:pt x="44288" y="200300"/>
                    </a:lnTo>
                    <a:lnTo>
                      <a:pt x="25443" y="241380"/>
                    </a:lnTo>
                    <a:lnTo>
                      <a:pt x="11544" y="284926"/>
                    </a:lnTo>
                    <a:lnTo>
                      <a:pt x="2945" y="330584"/>
                    </a:lnTo>
                    <a:lnTo>
                      <a:pt x="0" y="378000"/>
                    </a:lnTo>
                    <a:lnTo>
                      <a:pt x="2945" y="425415"/>
                    </a:lnTo>
                    <a:lnTo>
                      <a:pt x="11544" y="471073"/>
                    </a:lnTo>
                    <a:lnTo>
                      <a:pt x="25443" y="514619"/>
                    </a:lnTo>
                    <a:lnTo>
                      <a:pt x="44288" y="555700"/>
                    </a:lnTo>
                    <a:lnTo>
                      <a:pt x="67725" y="593959"/>
                    </a:lnTo>
                    <a:lnTo>
                      <a:pt x="95398" y="629045"/>
                    </a:lnTo>
                    <a:lnTo>
                      <a:pt x="126955" y="660601"/>
                    </a:lnTo>
                    <a:lnTo>
                      <a:pt x="162040" y="688275"/>
                    </a:lnTo>
                    <a:lnTo>
                      <a:pt x="200300" y="711711"/>
                    </a:lnTo>
                    <a:lnTo>
                      <a:pt x="241380" y="730556"/>
                    </a:lnTo>
                    <a:lnTo>
                      <a:pt x="284926" y="744456"/>
                    </a:lnTo>
                    <a:lnTo>
                      <a:pt x="330584" y="753055"/>
                    </a:lnTo>
                    <a:lnTo>
                      <a:pt x="378000" y="756000"/>
                    </a:lnTo>
                    <a:lnTo>
                      <a:pt x="425415" y="753055"/>
                    </a:lnTo>
                    <a:lnTo>
                      <a:pt x="471073" y="744456"/>
                    </a:lnTo>
                    <a:lnTo>
                      <a:pt x="514619" y="730556"/>
                    </a:lnTo>
                    <a:lnTo>
                      <a:pt x="555699" y="711711"/>
                    </a:lnTo>
                    <a:lnTo>
                      <a:pt x="593959" y="688275"/>
                    </a:lnTo>
                    <a:lnTo>
                      <a:pt x="629045" y="660601"/>
                    </a:lnTo>
                    <a:lnTo>
                      <a:pt x="660601" y="629045"/>
                    </a:lnTo>
                    <a:lnTo>
                      <a:pt x="688275" y="593959"/>
                    </a:lnTo>
                    <a:lnTo>
                      <a:pt x="711711" y="555700"/>
                    </a:lnTo>
                    <a:lnTo>
                      <a:pt x="730556" y="514619"/>
                    </a:lnTo>
                    <a:lnTo>
                      <a:pt x="744455" y="471073"/>
                    </a:lnTo>
                    <a:lnTo>
                      <a:pt x="753055" y="425415"/>
                    </a:lnTo>
                    <a:lnTo>
                      <a:pt x="756000" y="378000"/>
                    </a:lnTo>
                    <a:lnTo>
                      <a:pt x="753055" y="330584"/>
                    </a:lnTo>
                    <a:lnTo>
                      <a:pt x="744455" y="284926"/>
                    </a:lnTo>
                    <a:lnTo>
                      <a:pt x="730556" y="241380"/>
                    </a:lnTo>
                    <a:lnTo>
                      <a:pt x="711711" y="200300"/>
                    </a:lnTo>
                    <a:lnTo>
                      <a:pt x="688275" y="162040"/>
                    </a:lnTo>
                    <a:lnTo>
                      <a:pt x="660601" y="126955"/>
                    </a:lnTo>
                    <a:lnTo>
                      <a:pt x="629045" y="95398"/>
                    </a:lnTo>
                    <a:lnTo>
                      <a:pt x="593959" y="67725"/>
                    </a:lnTo>
                    <a:lnTo>
                      <a:pt x="555699" y="44288"/>
                    </a:lnTo>
                    <a:lnTo>
                      <a:pt x="514619" y="25443"/>
                    </a:lnTo>
                    <a:lnTo>
                      <a:pt x="471073" y="11544"/>
                    </a:lnTo>
                    <a:lnTo>
                      <a:pt x="425415" y="2945"/>
                    </a:lnTo>
                    <a:lnTo>
                      <a:pt x="378000" y="0"/>
                    </a:lnTo>
                    <a:close/>
                  </a:path>
                </a:pathLst>
              </a:custGeom>
              <a:solidFill>
                <a:srgbClr val="764766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object 23"/>
            <p:cNvSpPr txBox="1"/>
            <p:nvPr/>
          </p:nvSpPr>
          <p:spPr>
            <a:xfrm>
              <a:off x="929384" y="2126379"/>
              <a:ext cx="5064760" cy="589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5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82320" algn="l"/>
                  <a:tab pos="4068445" algn="l"/>
                </a:tabLst>
                <a:defRPr/>
              </a:pPr>
              <a:r>
                <a:rPr kumimoji="0" sz="6000" b="0" i="0" u="none" strike="noStrike" kern="1200" cap="none" spc="0" normalizeH="0" baseline="-9027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	</a:t>
              </a:r>
              <a:r>
                <a:rPr kumimoji="0" sz="2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MASSIVE</a:t>
              </a:r>
              <a:r>
                <a:rPr kumimoji="0" sz="2400" b="1" i="0" u="none" strike="noStrike" kern="1200" cap="none" spc="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4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BLEEDING	</a:t>
              </a:r>
              <a:r>
                <a:rPr kumimoji="0" sz="2400" b="1" i="0" u="none" strike="noStrike" kern="1200" cap="none" spc="-7" normalizeH="0" baseline="868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#1</a:t>
              </a:r>
              <a:r>
                <a:rPr kumimoji="0" sz="2400" b="1" i="0" u="none" strike="noStrike" kern="1200" cap="none" spc="-44" normalizeH="0" baseline="868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400" b="1" i="0" u="none" strike="noStrike" kern="1200" cap="none" spc="-7" normalizeH="0" baseline="868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Priority</a:t>
              </a:r>
              <a:endParaRPr kumimoji="0" sz="2400" b="0" i="0" u="none" strike="noStrike" kern="1200" cap="none" spc="0" normalizeH="0" baseline="868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object 13">
              <a:extLst>
                <a:ext uri="{FF2B5EF4-FFF2-40B4-BE49-F238E27FC236}">
                  <a16:creationId xmlns:a16="http://schemas.microsoft.com/office/drawing/2014/main" id="{590ECDE0-E56E-2699-E2E3-1460F3C217E9}"/>
                </a:ext>
              </a:extLst>
            </p:cNvPr>
            <p:cNvSpPr txBox="1"/>
            <p:nvPr/>
          </p:nvSpPr>
          <p:spPr>
            <a:xfrm>
              <a:off x="921448" y="1981200"/>
              <a:ext cx="505459" cy="4317365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lvl="0" indent="-41910" algn="just" defTabSz="914400" rtl="0" eaLnBrk="1" fontAlgn="auto" latinLnBrk="0" hangingPunct="1">
                <a:lnSpc>
                  <a:spcPct val="1409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120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M A R C H</a:t>
              </a:r>
              <a:endPara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9697F5C-D83D-2EFD-ABE7-24066BC3D93A}"/>
              </a:ext>
            </a:extLst>
          </p:cNvPr>
          <p:cNvGrpSpPr/>
          <p:nvPr/>
        </p:nvGrpSpPr>
        <p:grpSpPr>
          <a:xfrm>
            <a:off x="6719146" y="2250490"/>
            <a:ext cx="2949394" cy="3624021"/>
            <a:chOff x="6719146" y="2250490"/>
            <a:chExt cx="2949394" cy="3624021"/>
          </a:xfrm>
        </p:grpSpPr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F79168E8-B569-B6A1-277A-D39EE797BF08}"/>
                </a:ext>
              </a:extLst>
            </p:cNvPr>
            <p:cNvSpPr/>
            <p:nvPr/>
          </p:nvSpPr>
          <p:spPr>
            <a:xfrm>
              <a:off x="6764392" y="3243883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4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299"/>
                  </a:lnTo>
                  <a:lnTo>
                    <a:pt x="25443" y="241379"/>
                  </a:lnTo>
                  <a:lnTo>
                    <a:pt x="11544" y="284925"/>
                  </a:lnTo>
                  <a:lnTo>
                    <a:pt x="2945" y="330583"/>
                  </a:lnTo>
                  <a:lnTo>
                    <a:pt x="0" y="377998"/>
                  </a:lnTo>
                  <a:lnTo>
                    <a:pt x="2945" y="425414"/>
                  </a:lnTo>
                  <a:lnTo>
                    <a:pt x="11544" y="471072"/>
                  </a:lnTo>
                  <a:lnTo>
                    <a:pt x="25443" y="514618"/>
                  </a:lnTo>
                  <a:lnTo>
                    <a:pt x="44288" y="555698"/>
                  </a:lnTo>
                  <a:lnTo>
                    <a:pt x="67725" y="593958"/>
                  </a:lnTo>
                  <a:lnTo>
                    <a:pt x="95398" y="629044"/>
                  </a:lnTo>
                  <a:lnTo>
                    <a:pt x="126955" y="660600"/>
                  </a:lnTo>
                  <a:lnTo>
                    <a:pt x="162040" y="688274"/>
                  </a:lnTo>
                  <a:lnTo>
                    <a:pt x="200300" y="711710"/>
                  </a:lnTo>
                  <a:lnTo>
                    <a:pt x="241380" y="730555"/>
                  </a:lnTo>
                  <a:lnTo>
                    <a:pt x="284926" y="744454"/>
                  </a:lnTo>
                  <a:lnTo>
                    <a:pt x="330584" y="753054"/>
                  </a:lnTo>
                  <a:lnTo>
                    <a:pt x="378000" y="755999"/>
                  </a:lnTo>
                  <a:lnTo>
                    <a:pt x="425415" y="753054"/>
                  </a:lnTo>
                  <a:lnTo>
                    <a:pt x="471073" y="744454"/>
                  </a:lnTo>
                  <a:lnTo>
                    <a:pt x="514619" y="730555"/>
                  </a:lnTo>
                  <a:lnTo>
                    <a:pt x="555699" y="711710"/>
                  </a:lnTo>
                  <a:lnTo>
                    <a:pt x="593959" y="688274"/>
                  </a:lnTo>
                  <a:lnTo>
                    <a:pt x="629044" y="660600"/>
                  </a:lnTo>
                  <a:lnTo>
                    <a:pt x="660600" y="629044"/>
                  </a:lnTo>
                  <a:lnTo>
                    <a:pt x="688274" y="593958"/>
                  </a:lnTo>
                  <a:lnTo>
                    <a:pt x="711710" y="555698"/>
                  </a:lnTo>
                  <a:lnTo>
                    <a:pt x="730555" y="514618"/>
                  </a:lnTo>
                  <a:lnTo>
                    <a:pt x="744454" y="471072"/>
                  </a:lnTo>
                  <a:lnTo>
                    <a:pt x="753054" y="425414"/>
                  </a:lnTo>
                  <a:lnTo>
                    <a:pt x="755999" y="377998"/>
                  </a:lnTo>
                  <a:lnTo>
                    <a:pt x="753054" y="330583"/>
                  </a:lnTo>
                  <a:lnTo>
                    <a:pt x="744454" y="284925"/>
                  </a:lnTo>
                  <a:lnTo>
                    <a:pt x="730555" y="241379"/>
                  </a:lnTo>
                  <a:lnTo>
                    <a:pt x="711710" y="200299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4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E359857B-8C9B-0018-2B3C-32773DEFE67A}"/>
                </a:ext>
              </a:extLst>
            </p:cNvPr>
            <p:cNvSpPr txBox="1"/>
            <p:nvPr/>
          </p:nvSpPr>
          <p:spPr>
            <a:xfrm>
              <a:off x="7696230" y="3457050"/>
              <a:ext cx="197231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ANTIBIOTICS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FD9836A5-8646-39AB-EC3B-F1E4220380BF}"/>
                </a:ext>
              </a:extLst>
            </p:cNvPr>
            <p:cNvSpPr/>
            <p:nvPr/>
          </p:nvSpPr>
          <p:spPr>
            <a:xfrm>
              <a:off x="6764392" y="4129586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4"/>
                  </a:lnTo>
                  <a:lnTo>
                    <a:pt x="126955" y="95398"/>
                  </a:lnTo>
                  <a:lnTo>
                    <a:pt x="95398" y="126954"/>
                  </a:lnTo>
                  <a:lnTo>
                    <a:pt x="67725" y="162039"/>
                  </a:lnTo>
                  <a:lnTo>
                    <a:pt x="44288" y="200299"/>
                  </a:lnTo>
                  <a:lnTo>
                    <a:pt x="25443" y="241379"/>
                  </a:lnTo>
                  <a:lnTo>
                    <a:pt x="11544" y="284925"/>
                  </a:lnTo>
                  <a:lnTo>
                    <a:pt x="2945" y="330583"/>
                  </a:lnTo>
                  <a:lnTo>
                    <a:pt x="0" y="377998"/>
                  </a:lnTo>
                  <a:lnTo>
                    <a:pt x="2945" y="425414"/>
                  </a:lnTo>
                  <a:lnTo>
                    <a:pt x="11544" y="471072"/>
                  </a:lnTo>
                  <a:lnTo>
                    <a:pt x="25443" y="514618"/>
                  </a:lnTo>
                  <a:lnTo>
                    <a:pt x="44288" y="555698"/>
                  </a:lnTo>
                  <a:lnTo>
                    <a:pt x="67725" y="593958"/>
                  </a:lnTo>
                  <a:lnTo>
                    <a:pt x="95398" y="629044"/>
                  </a:lnTo>
                  <a:lnTo>
                    <a:pt x="126955" y="660600"/>
                  </a:lnTo>
                  <a:lnTo>
                    <a:pt x="162040" y="688274"/>
                  </a:lnTo>
                  <a:lnTo>
                    <a:pt x="200300" y="711710"/>
                  </a:lnTo>
                  <a:lnTo>
                    <a:pt x="241380" y="730555"/>
                  </a:lnTo>
                  <a:lnTo>
                    <a:pt x="284926" y="744454"/>
                  </a:lnTo>
                  <a:lnTo>
                    <a:pt x="330584" y="753054"/>
                  </a:lnTo>
                  <a:lnTo>
                    <a:pt x="378000" y="755999"/>
                  </a:lnTo>
                  <a:lnTo>
                    <a:pt x="425415" y="753054"/>
                  </a:lnTo>
                  <a:lnTo>
                    <a:pt x="471073" y="744454"/>
                  </a:lnTo>
                  <a:lnTo>
                    <a:pt x="514619" y="730555"/>
                  </a:lnTo>
                  <a:lnTo>
                    <a:pt x="555699" y="711710"/>
                  </a:lnTo>
                  <a:lnTo>
                    <a:pt x="593959" y="688274"/>
                  </a:lnTo>
                  <a:lnTo>
                    <a:pt x="629044" y="660600"/>
                  </a:lnTo>
                  <a:lnTo>
                    <a:pt x="660600" y="629044"/>
                  </a:lnTo>
                  <a:lnTo>
                    <a:pt x="688274" y="593958"/>
                  </a:lnTo>
                  <a:lnTo>
                    <a:pt x="711710" y="555698"/>
                  </a:lnTo>
                  <a:lnTo>
                    <a:pt x="730555" y="514618"/>
                  </a:lnTo>
                  <a:lnTo>
                    <a:pt x="744454" y="471072"/>
                  </a:lnTo>
                  <a:lnTo>
                    <a:pt x="753054" y="425414"/>
                  </a:lnTo>
                  <a:lnTo>
                    <a:pt x="755999" y="377998"/>
                  </a:lnTo>
                  <a:lnTo>
                    <a:pt x="753054" y="330583"/>
                  </a:lnTo>
                  <a:lnTo>
                    <a:pt x="744454" y="284925"/>
                  </a:lnTo>
                  <a:lnTo>
                    <a:pt x="730555" y="241379"/>
                  </a:lnTo>
                  <a:lnTo>
                    <a:pt x="711710" y="200299"/>
                  </a:lnTo>
                  <a:lnTo>
                    <a:pt x="688274" y="162039"/>
                  </a:lnTo>
                  <a:lnTo>
                    <a:pt x="660600" y="126954"/>
                  </a:lnTo>
                  <a:lnTo>
                    <a:pt x="629044" y="95398"/>
                  </a:lnTo>
                  <a:lnTo>
                    <a:pt x="593959" y="67724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8B4FDBBF-D91C-8AF8-4423-18626B931F29}"/>
                </a:ext>
              </a:extLst>
            </p:cNvPr>
            <p:cNvSpPr txBox="1"/>
            <p:nvPr/>
          </p:nvSpPr>
          <p:spPr>
            <a:xfrm>
              <a:off x="7696230" y="4355305"/>
              <a:ext cx="141478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WOUNDS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6218E05D-18E0-7E05-87FF-6EB3C155B9C8}"/>
                </a:ext>
              </a:extLst>
            </p:cNvPr>
            <p:cNvSpPr/>
            <p:nvPr/>
          </p:nvSpPr>
          <p:spPr>
            <a:xfrm>
              <a:off x="6764392" y="5015288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4" y="660601"/>
                  </a:lnTo>
                  <a:lnTo>
                    <a:pt x="660600" y="629045"/>
                  </a:lnTo>
                  <a:lnTo>
                    <a:pt x="688274" y="593959"/>
                  </a:lnTo>
                  <a:lnTo>
                    <a:pt x="711710" y="555700"/>
                  </a:lnTo>
                  <a:lnTo>
                    <a:pt x="730555" y="514619"/>
                  </a:lnTo>
                  <a:lnTo>
                    <a:pt x="744454" y="471073"/>
                  </a:lnTo>
                  <a:lnTo>
                    <a:pt x="753054" y="425415"/>
                  </a:lnTo>
                  <a:lnTo>
                    <a:pt x="755999" y="378000"/>
                  </a:lnTo>
                  <a:lnTo>
                    <a:pt x="753054" y="330584"/>
                  </a:lnTo>
                  <a:lnTo>
                    <a:pt x="744454" y="284926"/>
                  </a:lnTo>
                  <a:lnTo>
                    <a:pt x="730555" y="241380"/>
                  </a:lnTo>
                  <a:lnTo>
                    <a:pt x="711710" y="200300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1FDE865C-D0A8-D51E-938B-831A8581A3CD}"/>
                </a:ext>
              </a:extLst>
            </p:cNvPr>
            <p:cNvSpPr txBox="1"/>
            <p:nvPr/>
          </p:nvSpPr>
          <p:spPr>
            <a:xfrm>
              <a:off x="7696230" y="5197850"/>
              <a:ext cx="1650364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SPLINTING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4DEF16AD-C2BC-A10B-9D26-01398480CBCC}"/>
                </a:ext>
              </a:extLst>
            </p:cNvPr>
            <p:cNvSpPr/>
            <p:nvPr/>
          </p:nvSpPr>
          <p:spPr>
            <a:xfrm>
              <a:off x="6764392" y="2325069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4" y="660601"/>
                  </a:lnTo>
                  <a:lnTo>
                    <a:pt x="660600" y="629045"/>
                  </a:lnTo>
                  <a:lnTo>
                    <a:pt x="688274" y="593959"/>
                  </a:lnTo>
                  <a:lnTo>
                    <a:pt x="711710" y="555700"/>
                  </a:lnTo>
                  <a:lnTo>
                    <a:pt x="730555" y="514619"/>
                  </a:lnTo>
                  <a:lnTo>
                    <a:pt x="744454" y="471073"/>
                  </a:lnTo>
                  <a:lnTo>
                    <a:pt x="753054" y="425415"/>
                  </a:lnTo>
                  <a:lnTo>
                    <a:pt x="755999" y="378000"/>
                  </a:lnTo>
                  <a:lnTo>
                    <a:pt x="753054" y="330584"/>
                  </a:lnTo>
                  <a:lnTo>
                    <a:pt x="744454" y="284926"/>
                  </a:lnTo>
                  <a:lnTo>
                    <a:pt x="730555" y="241380"/>
                  </a:lnTo>
                  <a:lnTo>
                    <a:pt x="711710" y="200300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E452C118-C0E3-C7CF-41AF-A1F1D1CE5FEE}"/>
                </a:ext>
              </a:extLst>
            </p:cNvPr>
            <p:cNvSpPr txBox="1"/>
            <p:nvPr/>
          </p:nvSpPr>
          <p:spPr>
            <a:xfrm>
              <a:off x="6763058" y="2250490"/>
              <a:ext cx="758952" cy="801886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lvl="0" indent="70485" algn="ctr" defTabSz="914400" rtl="0" eaLnBrk="1" fontAlgn="auto" latinLnBrk="0" hangingPunct="1">
                <a:lnSpc>
                  <a:spcPct val="143700"/>
                </a:lnSpc>
                <a:spcBef>
                  <a:spcPts val="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120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P </a:t>
              </a:r>
              <a:endPara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A0A40A4B-19D5-FECC-6451-3F278841A598}"/>
                </a:ext>
              </a:extLst>
            </p:cNvPr>
            <p:cNvSpPr txBox="1"/>
            <p:nvPr/>
          </p:nvSpPr>
          <p:spPr>
            <a:xfrm>
              <a:off x="7696230" y="2558795"/>
              <a:ext cx="73152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120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PAIN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3" name="object 22">
              <a:extLst>
                <a:ext uri="{FF2B5EF4-FFF2-40B4-BE49-F238E27FC236}">
                  <a16:creationId xmlns:a16="http://schemas.microsoft.com/office/drawing/2014/main" id="{77EEDFF8-E48E-2FF2-A697-8E95CC7CC47D}"/>
                </a:ext>
              </a:extLst>
            </p:cNvPr>
            <p:cNvSpPr txBox="1"/>
            <p:nvPr/>
          </p:nvSpPr>
          <p:spPr>
            <a:xfrm>
              <a:off x="6724958" y="5115559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8318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S</a:t>
              </a:r>
              <a:endPara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endParaRPr>
            </a:p>
          </p:txBody>
        </p:sp>
        <p:sp>
          <p:nvSpPr>
            <p:cNvPr id="44" name="object 22">
              <a:extLst>
                <a:ext uri="{FF2B5EF4-FFF2-40B4-BE49-F238E27FC236}">
                  <a16:creationId xmlns:a16="http://schemas.microsoft.com/office/drawing/2014/main" id="{BA83D975-AEE6-DE55-3063-8EE44CB10788}"/>
                </a:ext>
              </a:extLst>
            </p:cNvPr>
            <p:cNvSpPr txBox="1"/>
            <p:nvPr/>
          </p:nvSpPr>
          <p:spPr>
            <a:xfrm>
              <a:off x="6719146" y="3140241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lvl="0" indent="70485" algn="ctr" defTabSz="914400" rtl="0" eaLnBrk="1" fontAlgn="auto" latinLnBrk="0" hangingPunct="1">
                <a:lnSpc>
                  <a:spcPct val="143700"/>
                </a:lnSpc>
                <a:spcBef>
                  <a:spcPts val="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120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A </a:t>
              </a:r>
              <a:endPara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endParaRPr>
            </a:p>
          </p:txBody>
        </p:sp>
        <p:sp>
          <p:nvSpPr>
            <p:cNvPr id="45" name="object 22">
              <a:extLst>
                <a:ext uri="{FF2B5EF4-FFF2-40B4-BE49-F238E27FC236}">
                  <a16:creationId xmlns:a16="http://schemas.microsoft.com/office/drawing/2014/main" id="{BDE80067-8BA0-BF22-8DE9-7AB91E91BDEF}"/>
                </a:ext>
              </a:extLst>
            </p:cNvPr>
            <p:cNvSpPr txBox="1"/>
            <p:nvPr/>
          </p:nvSpPr>
          <p:spPr>
            <a:xfrm>
              <a:off x="6719146" y="4072761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lvl="0" indent="70485" algn="ctr" defTabSz="914400" rtl="0" eaLnBrk="1" fontAlgn="auto" latinLnBrk="0" hangingPunct="1">
                <a:lnSpc>
                  <a:spcPct val="143700"/>
                </a:lnSpc>
                <a:spcBef>
                  <a:spcPts val="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Arial Black"/>
                </a:rPr>
                <a:t>W</a:t>
              </a:r>
              <a:endPara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endParaRPr>
            </a:p>
          </p:txBody>
        </p:sp>
      </p:grpSp>
      <p:sp>
        <p:nvSpPr>
          <p:cNvPr id="8" name="object 5">
            <a:extLst>
              <a:ext uri="{FF2B5EF4-FFF2-40B4-BE49-F238E27FC236}">
                <a16:creationId xmlns:a16="http://schemas.microsoft.com/office/drawing/2014/main" id="{98F5A127-BA9D-7E07-0554-C33885646408}"/>
              </a:ext>
            </a:extLst>
          </p:cNvPr>
          <p:cNvSpPr txBox="1">
            <a:spLocks/>
          </p:cNvSpPr>
          <p:nvPr/>
        </p:nvSpPr>
        <p:spPr>
          <a:xfrm>
            <a:off x="1579566" y="1003191"/>
            <a:ext cx="83413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2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CIRCULATION/SHOCK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pSp>
        <p:nvGrpSpPr>
          <p:cNvPr id="16" name="object 25">
            <a:extLst>
              <a:ext uri="{FF2B5EF4-FFF2-40B4-BE49-F238E27FC236}">
                <a16:creationId xmlns:a16="http://schemas.microsoft.com/office/drawing/2014/main" id="{C77A6186-76A1-FE11-2DF3-3E048AE59D25}"/>
              </a:ext>
            </a:extLst>
          </p:cNvPr>
          <p:cNvGrpSpPr/>
          <p:nvPr/>
        </p:nvGrpSpPr>
        <p:grpSpPr>
          <a:xfrm>
            <a:off x="-350992" y="1861742"/>
            <a:ext cx="12387019" cy="4996264"/>
            <a:chOff x="0" y="1861926"/>
            <a:chExt cx="12387019" cy="4996264"/>
          </a:xfrm>
        </p:grpSpPr>
        <p:sp>
          <p:nvSpPr>
            <p:cNvPr id="31" name="object 26">
              <a:extLst>
                <a:ext uri="{FF2B5EF4-FFF2-40B4-BE49-F238E27FC236}">
                  <a16:creationId xmlns:a16="http://schemas.microsoft.com/office/drawing/2014/main" id="{A9B9A05F-B560-DB1E-70E2-F7242FCE46E6}"/>
                </a:ext>
              </a:extLst>
            </p:cNvPr>
            <p:cNvSpPr/>
            <p:nvPr/>
          </p:nvSpPr>
          <p:spPr>
            <a:xfrm>
              <a:off x="0" y="1962975"/>
              <a:ext cx="6523192" cy="4895215"/>
            </a:xfrm>
            <a:custGeom>
              <a:avLst/>
              <a:gdLst/>
              <a:ahLst/>
              <a:cxnLst/>
              <a:rect l="l" t="t" r="r" b="b"/>
              <a:pathLst>
                <a:path w="6290945" h="4895215">
                  <a:moveTo>
                    <a:pt x="5726176" y="2609062"/>
                  </a:moveTo>
                  <a:lnTo>
                    <a:pt x="0" y="2609062"/>
                  </a:lnTo>
                  <a:lnTo>
                    <a:pt x="0" y="4895024"/>
                  </a:lnTo>
                  <a:lnTo>
                    <a:pt x="5726176" y="4895024"/>
                  </a:lnTo>
                  <a:lnTo>
                    <a:pt x="5726176" y="2609062"/>
                  </a:lnTo>
                  <a:close/>
                </a:path>
                <a:path w="6290945" h="4895215">
                  <a:moveTo>
                    <a:pt x="6290653" y="0"/>
                  </a:moveTo>
                  <a:lnTo>
                    <a:pt x="8483" y="0"/>
                  </a:lnTo>
                  <a:lnTo>
                    <a:pt x="8483" y="1746326"/>
                  </a:lnTo>
                  <a:lnTo>
                    <a:pt x="6290653" y="1746326"/>
                  </a:lnTo>
                  <a:lnTo>
                    <a:pt x="6290653" y="0"/>
                  </a:lnTo>
                  <a:close/>
                </a:path>
              </a:pathLst>
            </a:custGeom>
            <a:solidFill>
              <a:srgbClr val="2E3334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7">
              <a:extLst>
                <a:ext uri="{FF2B5EF4-FFF2-40B4-BE49-F238E27FC236}">
                  <a16:creationId xmlns:a16="http://schemas.microsoft.com/office/drawing/2014/main" id="{A6149104-8557-C759-264E-7C756EB66A9D}"/>
                </a:ext>
              </a:extLst>
            </p:cNvPr>
            <p:cNvSpPr/>
            <p:nvPr/>
          </p:nvSpPr>
          <p:spPr>
            <a:xfrm>
              <a:off x="573734" y="3902511"/>
              <a:ext cx="473709" cy="549910"/>
            </a:xfrm>
            <a:custGeom>
              <a:avLst/>
              <a:gdLst/>
              <a:ahLst/>
              <a:cxnLst/>
              <a:rect l="l" t="t" r="r" b="b"/>
              <a:pathLst>
                <a:path w="473709" h="549910">
                  <a:moveTo>
                    <a:pt x="0" y="0"/>
                  </a:moveTo>
                  <a:lnTo>
                    <a:pt x="0" y="549480"/>
                  </a:lnTo>
                  <a:lnTo>
                    <a:pt x="473690" y="274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8">
              <a:extLst>
                <a:ext uri="{FF2B5EF4-FFF2-40B4-BE49-F238E27FC236}">
                  <a16:creationId xmlns:a16="http://schemas.microsoft.com/office/drawing/2014/main" id="{885588C3-9347-4795-0961-BD1C3933B918}"/>
                </a:ext>
              </a:extLst>
            </p:cNvPr>
            <p:cNvSpPr/>
            <p:nvPr/>
          </p:nvSpPr>
          <p:spPr>
            <a:xfrm>
              <a:off x="6610413" y="1861926"/>
              <a:ext cx="5776606" cy="4209415"/>
            </a:xfrm>
            <a:custGeom>
              <a:avLst/>
              <a:gdLst/>
              <a:ahLst/>
              <a:cxnLst/>
              <a:rect l="l" t="t" r="r" b="b"/>
              <a:pathLst>
                <a:path w="5826759" h="4209415">
                  <a:moveTo>
                    <a:pt x="5826547" y="0"/>
                  </a:moveTo>
                  <a:lnTo>
                    <a:pt x="0" y="0"/>
                  </a:lnTo>
                  <a:lnTo>
                    <a:pt x="0" y="4208955"/>
                  </a:lnTo>
                  <a:lnTo>
                    <a:pt x="5826547" y="4208955"/>
                  </a:lnTo>
                  <a:lnTo>
                    <a:pt x="5826547" y="0"/>
                  </a:lnTo>
                  <a:close/>
                </a:path>
              </a:pathLst>
            </a:custGeom>
            <a:solidFill>
              <a:srgbClr val="2E3334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59079"/>
            <a:ext cx="1231392" cy="56083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17954" y="319532"/>
            <a:ext cx="83413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767171"/>
                </a:solidFill>
              </a:rPr>
              <a:t>R</a:t>
            </a:r>
            <a:r>
              <a:rPr sz="2400" spc="-25" dirty="0">
                <a:solidFill>
                  <a:srgbClr val="767171"/>
                </a:solidFill>
              </a:rPr>
              <a:t>ESPI</a:t>
            </a:r>
            <a:r>
              <a:rPr sz="2400" spc="-20" dirty="0">
                <a:solidFill>
                  <a:srgbClr val="767171"/>
                </a:solidFill>
              </a:rPr>
              <a:t>RA</a:t>
            </a:r>
            <a:r>
              <a:rPr sz="2400" spc="-30" dirty="0">
                <a:solidFill>
                  <a:srgbClr val="767171"/>
                </a:solidFill>
              </a:rPr>
              <a:t>T</a:t>
            </a:r>
            <a:r>
              <a:rPr sz="2400" spc="-25" dirty="0">
                <a:solidFill>
                  <a:srgbClr val="767171"/>
                </a:solidFill>
              </a:rPr>
              <a:t>IO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4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ASSESSMENT</a:t>
            </a:r>
            <a:r>
              <a:rPr sz="2400" spc="-1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AND</a:t>
            </a:r>
            <a:r>
              <a:rPr sz="2400" spc="-5" dirty="0">
                <a:solidFill>
                  <a:srgbClr val="767171"/>
                </a:solidFill>
              </a:rPr>
              <a:t> M</a:t>
            </a:r>
            <a:r>
              <a:rPr sz="2400" dirty="0">
                <a:solidFill>
                  <a:srgbClr val="767171"/>
                </a:solidFill>
              </a:rPr>
              <a:t>ANA</a:t>
            </a:r>
            <a:r>
              <a:rPr sz="2400" spc="-10" dirty="0">
                <a:solidFill>
                  <a:srgbClr val="767171"/>
                </a:solidFill>
              </a:rPr>
              <a:t>GE</a:t>
            </a:r>
            <a:r>
              <a:rPr sz="2400" spc="-5" dirty="0">
                <a:solidFill>
                  <a:srgbClr val="767171"/>
                </a:solidFill>
              </a:rPr>
              <a:t>M</a:t>
            </a:r>
            <a:r>
              <a:rPr sz="2400" spc="-10" dirty="0">
                <a:solidFill>
                  <a:srgbClr val="767171"/>
                </a:solidFill>
              </a:rPr>
              <a:t>E</a:t>
            </a:r>
            <a:r>
              <a:rPr sz="2400" dirty="0">
                <a:solidFill>
                  <a:srgbClr val="767171"/>
                </a:solidFill>
              </a:rPr>
              <a:t>NT</a:t>
            </a:r>
            <a:r>
              <a:rPr sz="2400" spc="-20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I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204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TFC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3275584" y="710692"/>
            <a:ext cx="5638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5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sz="36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30" dirty="0">
                <a:solidFill>
                  <a:srgbClr val="FFFFFF"/>
                </a:solidFill>
                <a:latin typeface="Arial"/>
                <a:cs typeface="Arial"/>
              </a:rPr>
              <a:t>OVERVIEW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78195" y="1837944"/>
            <a:ext cx="7035609" cy="395743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pic>
        <p:nvPicPr>
          <p:cNvPr id="11" name="08. Respiration Assessment and Management OVERVIEW(TFC)">
            <a:hlinkClick r:id="" action="ppaction://media"/>
            <a:extLst>
              <a:ext uri="{FF2B5EF4-FFF2-40B4-BE49-F238E27FC236}">
                <a16:creationId xmlns:a16="http://schemas.microsoft.com/office/drawing/2014/main" id="{463763BC-4E9A-B58C-D782-09AAAE4E55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3352" y="1517904"/>
            <a:ext cx="8843264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14779" y="374396"/>
            <a:ext cx="83413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767171"/>
                </a:solidFill>
              </a:rPr>
              <a:t>R</a:t>
            </a:r>
            <a:r>
              <a:rPr sz="2400" spc="-25" dirty="0">
                <a:solidFill>
                  <a:srgbClr val="767171"/>
                </a:solidFill>
              </a:rPr>
              <a:t>ESPI</a:t>
            </a:r>
            <a:r>
              <a:rPr sz="2400" spc="-20" dirty="0">
                <a:solidFill>
                  <a:srgbClr val="767171"/>
                </a:solidFill>
              </a:rPr>
              <a:t>RA</a:t>
            </a:r>
            <a:r>
              <a:rPr sz="2400" spc="-30" dirty="0">
                <a:solidFill>
                  <a:srgbClr val="767171"/>
                </a:solidFill>
              </a:rPr>
              <a:t>T</a:t>
            </a:r>
            <a:r>
              <a:rPr sz="2400" spc="-25" dirty="0">
                <a:solidFill>
                  <a:srgbClr val="767171"/>
                </a:solidFill>
              </a:rPr>
              <a:t>IO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4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ASSESSMENT</a:t>
            </a:r>
            <a:r>
              <a:rPr sz="2400" spc="-10" dirty="0">
                <a:solidFill>
                  <a:srgbClr val="767171"/>
                </a:solidFill>
              </a:rPr>
              <a:t> </a:t>
            </a:r>
            <a:r>
              <a:rPr sz="2400" dirty="0">
                <a:solidFill>
                  <a:srgbClr val="767171"/>
                </a:solidFill>
              </a:rPr>
              <a:t>AND</a:t>
            </a:r>
            <a:r>
              <a:rPr sz="2400" spc="-5" dirty="0">
                <a:solidFill>
                  <a:srgbClr val="767171"/>
                </a:solidFill>
              </a:rPr>
              <a:t> M</a:t>
            </a:r>
            <a:r>
              <a:rPr sz="2400" dirty="0">
                <a:solidFill>
                  <a:srgbClr val="767171"/>
                </a:solidFill>
              </a:rPr>
              <a:t>ANA</a:t>
            </a:r>
            <a:r>
              <a:rPr sz="2400" spc="-10" dirty="0">
                <a:solidFill>
                  <a:srgbClr val="767171"/>
                </a:solidFill>
              </a:rPr>
              <a:t>GE</a:t>
            </a:r>
            <a:r>
              <a:rPr sz="2400" spc="-5" dirty="0">
                <a:solidFill>
                  <a:srgbClr val="767171"/>
                </a:solidFill>
              </a:rPr>
              <a:t>M</a:t>
            </a:r>
            <a:r>
              <a:rPr sz="2400" spc="-10" dirty="0">
                <a:solidFill>
                  <a:srgbClr val="767171"/>
                </a:solidFill>
              </a:rPr>
              <a:t>E</a:t>
            </a:r>
            <a:r>
              <a:rPr sz="2400" dirty="0">
                <a:solidFill>
                  <a:srgbClr val="767171"/>
                </a:solidFill>
              </a:rPr>
              <a:t>NT</a:t>
            </a:r>
            <a:r>
              <a:rPr sz="2400" spc="-20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I</a:t>
            </a:r>
            <a:r>
              <a:rPr sz="2400" dirty="0">
                <a:solidFill>
                  <a:srgbClr val="767171"/>
                </a:solidFill>
              </a:rPr>
              <a:t>N</a:t>
            </a:r>
            <a:r>
              <a:rPr sz="2400" spc="-204" dirty="0">
                <a:solidFill>
                  <a:srgbClr val="767171"/>
                </a:solidFill>
              </a:rPr>
              <a:t> </a:t>
            </a:r>
            <a:r>
              <a:rPr sz="2400" spc="-10" dirty="0">
                <a:solidFill>
                  <a:srgbClr val="767171"/>
                </a:solidFill>
              </a:rPr>
              <a:t>TFC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2262154" y="935228"/>
            <a:ext cx="76828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40" dirty="0">
                <a:latin typeface="Arial"/>
                <a:cs typeface="Arial"/>
              </a:rPr>
              <a:t>LIFETHREATENING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CHEST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45" dirty="0">
                <a:latin typeface="Arial"/>
                <a:cs typeface="Arial"/>
              </a:rPr>
              <a:t>INJURY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3631" y="2118360"/>
            <a:ext cx="3611879" cy="3916679"/>
            <a:chOff x="103631" y="2118360"/>
            <a:chExt cx="3611879" cy="391667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31" y="2118360"/>
              <a:ext cx="2950464" cy="28163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1264" y="4047744"/>
              <a:ext cx="1984248" cy="198729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907832" y="1858771"/>
            <a:ext cx="7851775" cy="3957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98450" marR="168910" indent="-285750">
              <a:lnSpc>
                <a:spcPct val="99400"/>
              </a:lnSpc>
              <a:spcBef>
                <a:spcPts val="110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spc="-10" dirty="0">
                <a:latin typeface="Arial MT"/>
                <a:cs typeface="Arial MT"/>
              </a:rPr>
              <a:t>Respiratory distress means </a:t>
            </a:r>
            <a:r>
              <a:rPr sz="1800" b="1" spc="-30" dirty="0">
                <a:latin typeface="Arial"/>
                <a:cs typeface="Arial"/>
              </a:rPr>
              <a:t>DIFFICULTY </a:t>
            </a:r>
            <a:r>
              <a:rPr sz="1800" b="1" spc="-35" dirty="0">
                <a:latin typeface="Arial"/>
                <a:cs typeface="Arial"/>
              </a:rPr>
              <a:t>BREATHING </a:t>
            </a:r>
            <a:r>
              <a:rPr sz="1800" spc="-10" dirty="0">
                <a:latin typeface="Arial MT"/>
                <a:cs typeface="Arial MT"/>
              </a:rPr>
              <a:t>(rapid </a:t>
            </a:r>
            <a:r>
              <a:rPr sz="1800" spc="-5" dirty="0">
                <a:latin typeface="Arial MT"/>
                <a:cs typeface="Arial MT"/>
              </a:rPr>
              <a:t>or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abnormally slow breathing),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10" dirty="0">
                <a:latin typeface="Arial MT"/>
                <a:cs typeface="Arial MT"/>
              </a:rPr>
              <a:t>other words, </a:t>
            </a:r>
            <a:r>
              <a:rPr sz="1800" dirty="0">
                <a:latin typeface="Arial MT"/>
                <a:cs typeface="Arial MT"/>
              </a:rPr>
              <a:t>it is </a:t>
            </a:r>
            <a:r>
              <a:rPr sz="1800" spc="-15" dirty="0">
                <a:latin typeface="Arial MT"/>
                <a:cs typeface="Arial MT"/>
              </a:rPr>
              <a:t>difficult </a:t>
            </a:r>
            <a:r>
              <a:rPr sz="1800" spc="-10" dirty="0">
                <a:latin typeface="Arial MT"/>
                <a:cs typeface="Arial MT"/>
              </a:rPr>
              <a:t>for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10" dirty="0">
                <a:latin typeface="Arial MT"/>
                <a:cs typeface="Arial MT"/>
              </a:rPr>
              <a:t>casualty </a:t>
            </a:r>
            <a:r>
              <a:rPr sz="1800" b="1" dirty="0">
                <a:latin typeface="Arial"/>
                <a:cs typeface="Arial"/>
              </a:rPr>
              <a:t>to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get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air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 </a:t>
            </a:r>
            <a:r>
              <a:rPr sz="1800" b="1" spc="-5" dirty="0">
                <a:latin typeface="Arial"/>
                <a:cs typeface="Arial"/>
              </a:rPr>
              <a:t>or</a:t>
            </a:r>
            <a:r>
              <a:rPr sz="1800" b="1" dirty="0">
                <a:latin typeface="Arial"/>
                <a:cs typeface="Arial"/>
              </a:rPr>
              <a:t> out</a:t>
            </a:r>
            <a:endParaRPr sz="1800">
              <a:latin typeface="Arial"/>
              <a:cs typeface="Arial"/>
            </a:endParaRPr>
          </a:p>
          <a:p>
            <a:pPr marL="298450" marR="62865" indent="-285750">
              <a:lnSpc>
                <a:spcPts val="2110"/>
              </a:lnSpc>
              <a:spcBef>
                <a:spcPts val="955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pleural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space between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lungs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and chest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wall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naturally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has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negative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pressure,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which helps the lungs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collapse (exhale)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and expand</a:t>
            </a:r>
            <a:r>
              <a:rPr sz="1800" spc="4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(inhale)</a:t>
            </a:r>
            <a:endParaRPr sz="1800">
              <a:latin typeface="Arial MT"/>
              <a:cs typeface="Arial MT"/>
            </a:endParaRPr>
          </a:p>
          <a:p>
            <a:pPr marL="298450" marR="5080" indent="-285750">
              <a:lnSpc>
                <a:spcPts val="2090"/>
              </a:lnSpc>
              <a:spcBef>
                <a:spcPts val="1410"/>
              </a:spcBef>
              <a:buClr>
                <a:srgbClr val="F16232"/>
              </a:buClr>
              <a:buChar char="▪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With </a:t>
            </a:r>
            <a:r>
              <a:rPr sz="1800" spc="-10" dirty="0">
                <a:latin typeface="Arial MT"/>
                <a:cs typeface="Arial MT"/>
              </a:rPr>
              <a:t>either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BLUNT </a:t>
            </a:r>
            <a:r>
              <a:rPr sz="1800" spc="-5" dirty="0">
                <a:latin typeface="Arial MT"/>
                <a:cs typeface="Arial MT"/>
              </a:rPr>
              <a:t>or </a:t>
            </a:r>
            <a:r>
              <a:rPr sz="1800" b="1" spc="-30" dirty="0">
                <a:solidFill>
                  <a:srgbClr val="C00000"/>
                </a:solidFill>
                <a:latin typeface="Arial"/>
                <a:cs typeface="Arial"/>
              </a:rPr>
              <a:t>PENETRATING INJURY </a:t>
            </a:r>
            <a:r>
              <a:rPr sz="1800" spc="-5" dirty="0">
                <a:latin typeface="Arial MT"/>
                <a:cs typeface="Arial MT"/>
              </a:rPr>
              <a:t>to the </a:t>
            </a:r>
            <a:r>
              <a:rPr sz="1800" spc="-10" dirty="0">
                <a:latin typeface="Arial MT"/>
                <a:cs typeface="Arial MT"/>
              </a:rPr>
              <a:t>chest wall </a:t>
            </a:r>
            <a:r>
              <a:rPr sz="1800" spc="-5" dirty="0">
                <a:latin typeface="Arial MT"/>
                <a:cs typeface="Arial MT"/>
              </a:rPr>
              <a:t>or </a:t>
            </a:r>
            <a:r>
              <a:rPr sz="1800" spc="-10" dirty="0">
                <a:latin typeface="Arial MT"/>
                <a:cs typeface="Arial MT"/>
              </a:rPr>
              <a:t>lungs,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air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counteract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the </a:t>
            </a:r>
            <a:r>
              <a:rPr sz="1800" spc="-20" dirty="0">
                <a:latin typeface="Arial MT"/>
                <a:cs typeface="Arial MT"/>
              </a:rPr>
              <a:t>lung’s </a:t>
            </a:r>
            <a:r>
              <a:rPr sz="1800" spc="-10" dirty="0">
                <a:latin typeface="Arial MT"/>
                <a:cs typeface="Arial MT"/>
              </a:rPr>
              <a:t>natural tendency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expand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and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collapse</a:t>
            </a:r>
            <a:endParaRPr sz="1800">
              <a:latin typeface="Arial MT"/>
              <a:cs typeface="Arial MT"/>
            </a:endParaRPr>
          </a:p>
          <a:p>
            <a:pPr marL="755650" lvl="1" indent="-285750">
              <a:lnSpc>
                <a:spcPct val="100000"/>
              </a:lnSpc>
              <a:spcBef>
                <a:spcPts val="875"/>
              </a:spcBef>
              <a:buClr>
                <a:srgbClr val="F16232"/>
              </a:buClr>
              <a:buChar char="▪"/>
              <a:tabLst>
                <a:tab pos="755015" algn="l"/>
                <a:tab pos="755650" algn="l"/>
              </a:tabLst>
            </a:pPr>
            <a:r>
              <a:rPr sz="1800" spc="-10" dirty="0">
                <a:latin typeface="Arial MT"/>
                <a:cs typeface="Arial MT"/>
              </a:rPr>
              <a:t>This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10" dirty="0">
                <a:latin typeface="Arial MT"/>
                <a:cs typeface="Arial MT"/>
              </a:rPr>
              <a:t>due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positive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pressure replacing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negative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pressure</a:t>
            </a:r>
            <a:endParaRPr sz="1800">
              <a:latin typeface="Arial MT"/>
              <a:cs typeface="Arial MT"/>
            </a:endParaRPr>
          </a:p>
          <a:p>
            <a:pPr marL="755650" marR="119380" lvl="1" indent="-285750">
              <a:lnSpc>
                <a:spcPct val="102200"/>
              </a:lnSpc>
              <a:spcBef>
                <a:spcPts val="795"/>
              </a:spcBef>
              <a:buClr>
                <a:srgbClr val="F16232"/>
              </a:buClr>
              <a:buChar char="▪"/>
              <a:tabLst>
                <a:tab pos="755015" algn="l"/>
                <a:tab pos="755650" algn="l"/>
              </a:tabLst>
            </a:pPr>
            <a:r>
              <a:rPr sz="1800" spc="-5" dirty="0">
                <a:latin typeface="Arial MT"/>
                <a:cs typeface="Arial MT"/>
              </a:rPr>
              <a:t>It </a:t>
            </a:r>
            <a:r>
              <a:rPr sz="1800" spc="-10" dirty="0">
                <a:latin typeface="Arial MT"/>
                <a:cs typeface="Arial MT"/>
              </a:rPr>
              <a:t>results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air </a:t>
            </a:r>
            <a:r>
              <a:rPr sz="1800" spc="-10" dirty="0">
                <a:latin typeface="Arial MT"/>
                <a:cs typeface="Arial MT"/>
              </a:rPr>
              <a:t>being trapped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10" dirty="0">
                <a:latin typeface="Arial MT"/>
                <a:cs typeface="Arial MT"/>
              </a:rPr>
              <a:t>pleural space, putting pressure on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20" dirty="0">
                <a:latin typeface="Arial MT"/>
                <a:cs typeface="Arial MT"/>
              </a:rPr>
              <a:t> affected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lung</a:t>
            </a:r>
            <a:endParaRPr sz="1800">
              <a:latin typeface="Arial MT"/>
              <a:cs typeface="Arial MT"/>
            </a:endParaRPr>
          </a:p>
          <a:p>
            <a:pPr marL="755650" marR="199390" lvl="1" indent="-285750">
              <a:lnSpc>
                <a:spcPts val="2090"/>
              </a:lnSpc>
              <a:spcBef>
                <a:spcPts val="1375"/>
              </a:spcBef>
              <a:buClr>
                <a:srgbClr val="F16232"/>
              </a:buClr>
              <a:buChar char="▪"/>
              <a:tabLst>
                <a:tab pos="755015" algn="l"/>
                <a:tab pos="755650" algn="l"/>
              </a:tabLst>
            </a:pPr>
            <a:r>
              <a:rPr sz="1800" spc="-10" dirty="0">
                <a:latin typeface="Arial MT"/>
                <a:cs typeface="Arial MT"/>
              </a:rPr>
              <a:t>This forces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10" dirty="0">
                <a:latin typeface="Arial MT"/>
                <a:cs typeface="Arial MT"/>
              </a:rPr>
              <a:t>lung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spc="-10" dirty="0">
                <a:latin typeface="Arial MT"/>
                <a:cs typeface="Arial MT"/>
              </a:rPr>
              <a:t>collapse and reduces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10" dirty="0">
                <a:latin typeface="Arial MT"/>
                <a:cs typeface="Arial MT"/>
              </a:rPr>
              <a:t>ability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spc="-10" dirty="0">
                <a:latin typeface="Arial MT"/>
                <a:cs typeface="Arial MT"/>
              </a:rPr>
              <a:t>get oxygen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</a:t>
            </a:r>
            <a:r>
              <a:rPr sz="1800" spc="-5" dirty="0">
                <a:latin typeface="Arial MT"/>
                <a:cs typeface="Arial MT"/>
              </a:rPr>
              <a:t> the</a:t>
            </a:r>
            <a:r>
              <a:rPr sz="1800" spc="-10" dirty="0">
                <a:latin typeface="Arial MT"/>
                <a:cs typeface="Arial MT"/>
              </a:rPr>
              <a:t> body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67910" y="1959720"/>
            <a:ext cx="0" cy="751205"/>
          </a:xfrm>
          <a:custGeom>
            <a:avLst/>
            <a:gdLst/>
            <a:ahLst/>
            <a:cxnLst/>
            <a:rect l="l" t="t" r="r" b="b"/>
            <a:pathLst>
              <a:path h="751205">
                <a:moveTo>
                  <a:pt x="0" y="7508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67910" y="2852597"/>
            <a:ext cx="0" cy="475615"/>
          </a:xfrm>
          <a:custGeom>
            <a:avLst/>
            <a:gdLst/>
            <a:ahLst/>
            <a:cxnLst/>
            <a:rect l="l" t="t" r="r" b="b"/>
            <a:pathLst>
              <a:path h="475614">
                <a:moveTo>
                  <a:pt x="0" y="47506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67910" y="3534235"/>
            <a:ext cx="0" cy="519430"/>
          </a:xfrm>
          <a:custGeom>
            <a:avLst/>
            <a:gdLst/>
            <a:ahLst/>
            <a:cxnLst/>
            <a:rect l="l" t="t" r="r" b="b"/>
            <a:pathLst>
              <a:path h="519429">
                <a:moveTo>
                  <a:pt x="0" y="51897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29823" y="5294143"/>
            <a:ext cx="0" cy="475615"/>
          </a:xfrm>
          <a:custGeom>
            <a:avLst/>
            <a:gdLst/>
            <a:ahLst/>
            <a:cxnLst/>
            <a:rect l="l" t="t" r="r" b="b"/>
            <a:pathLst>
              <a:path h="475614">
                <a:moveTo>
                  <a:pt x="0" y="47506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29823" y="4228914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182829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29823" y="4624838"/>
            <a:ext cx="0" cy="475615"/>
          </a:xfrm>
          <a:custGeom>
            <a:avLst/>
            <a:gdLst/>
            <a:ahLst/>
            <a:cxnLst/>
            <a:rect l="l" t="t" r="r" b="b"/>
            <a:pathLst>
              <a:path h="475614">
                <a:moveTo>
                  <a:pt x="0" y="47506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14904" y="374396"/>
            <a:ext cx="8296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ESPI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195" dirty="0">
                <a:solidFill>
                  <a:srgbClr val="767171"/>
                </a:solidFill>
                <a:latin typeface="Arial"/>
                <a:cs typeface="Arial"/>
              </a:rPr>
              <a:t>A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TIO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1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400" b="1" spc="-10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 M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ANA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GE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M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NT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204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7869" y="4534916"/>
            <a:ext cx="2456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Arial MT"/>
              <a:buChar char="▪"/>
              <a:tabLst>
                <a:tab pos="240665" algn="l"/>
                <a:tab pos="241300" algn="l"/>
              </a:tabLst>
            </a:pPr>
            <a:r>
              <a:rPr sz="1800" b="1" spc="-10" dirty="0">
                <a:latin typeface="Arial"/>
                <a:cs typeface="Arial"/>
              </a:rPr>
              <a:t>Gunshot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b="1" spc="-10" dirty="0">
                <a:latin typeface="Arial"/>
                <a:cs typeface="Arial"/>
              </a:rPr>
              <a:t>shrapnel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6468" y="4790947"/>
            <a:ext cx="208089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80"/>
              </a:spcBef>
            </a:pPr>
            <a:r>
              <a:rPr sz="1800" b="1" dirty="0">
                <a:latin typeface="Arial"/>
                <a:cs typeface="Arial"/>
              </a:rPr>
              <a:t>wound </a:t>
            </a:r>
            <a:r>
              <a:rPr sz="1800" spc="-5" dirty="0">
                <a:latin typeface="Arial MT"/>
                <a:cs typeface="Arial MT"/>
              </a:rPr>
              <a:t>to the </a:t>
            </a:r>
            <a:r>
              <a:rPr sz="1800" spc="-10" dirty="0">
                <a:latin typeface="Arial MT"/>
                <a:cs typeface="Arial MT"/>
              </a:rPr>
              <a:t>chest 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(penetrating</a:t>
            </a:r>
            <a:r>
              <a:rPr sz="1800" spc="-9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trauma)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8144" y="4470907"/>
            <a:ext cx="4224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Arial MT"/>
              <a:buChar char="▪"/>
              <a:tabLst>
                <a:tab pos="240665" algn="l"/>
                <a:tab pos="241300" algn="l"/>
              </a:tabLst>
            </a:pPr>
            <a:r>
              <a:rPr sz="1800" b="1" spc="-5" dirty="0">
                <a:latin typeface="Arial"/>
                <a:cs typeface="Arial"/>
              </a:rPr>
              <a:t>Blunt</a:t>
            </a:r>
            <a:r>
              <a:rPr sz="1800" b="1" spc="9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force</a:t>
            </a:r>
            <a:r>
              <a:rPr sz="1800" b="1" spc="95" dirty="0">
                <a:latin typeface="Arial"/>
                <a:cs typeface="Arial"/>
              </a:rPr>
              <a:t> </a:t>
            </a:r>
            <a:r>
              <a:rPr sz="1800" spc="-10" dirty="0">
                <a:latin typeface="Arial MT"/>
                <a:cs typeface="Arial MT"/>
              </a:rPr>
              <a:t>trauma</a:t>
            </a:r>
            <a:r>
              <a:rPr sz="1800" spc="8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(force</a:t>
            </a:r>
            <a:r>
              <a:rPr sz="1800" spc="9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from</a:t>
            </a:r>
            <a:r>
              <a:rPr sz="1800" spc="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</a:t>
            </a:r>
            <a:r>
              <a:rPr sz="1800" spc="9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IED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76744" y="4711700"/>
            <a:ext cx="3995420" cy="55308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305"/>
              </a:spcBef>
            </a:pPr>
            <a:r>
              <a:rPr sz="1800" spc="-10" dirty="0">
                <a:latin typeface="Arial MT"/>
                <a:cs typeface="Arial MT"/>
              </a:rPr>
              <a:t>explosion,</a:t>
            </a:r>
            <a:r>
              <a:rPr sz="1800" spc="6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high-impact</a:t>
            </a:r>
            <a:r>
              <a:rPr sz="1800" spc="6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vehicle</a:t>
            </a:r>
            <a:r>
              <a:rPr sz="1800" spc="6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accident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(chest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hitting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steering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wheel),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etc.)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8144" y="5345683"/>
            <a:ext cx="4610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Arial MT"/>
              <a:buChar char="▪"/>
              <a:tabLst>
                <a:tab pos="240665" algn="l"/>
                <a:tab pos="241300" algn="l"/>
              </a:tabLst>
            </a:pPr>
            <a:r>
              <a:rPr sz="1800" b="1" spc="-5" dirty="0">
                <a:latin typeface="Arial"/>
                <a:cs typeface="Arial"/>
              </a:rPr>
              <a:t>Bruising</a:t>
            </a:r>
            <a:r>
              <a:rPr sz="1800" spc="-5" dirty="0">
                <a:latin typeface="Arial MT"/>
                <a:cs typeface="Arial MT"/>
              </a:rPr>
              <a:t>,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b="1" spc="-10" dirty="0">
                <a:latin typeface="Arial"/>
                <a:cs typeface="Arial"/>
              </a:rPr>
              <a:t>contusions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 MT"/>
                <a:cs typeface="Arial MT"/>
              </a:rPr>
              <a:t>(swelling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around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the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76744" y="5601716"/>
            <a:ext cx="4099560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80"/>
              </a:spcBef>
            </a:pPr>
            <a:r>
              <a:rPr sz="1800" spc="-5" dirty="0">
                <a:latin typeface="Arial MT"/>
                <a:cs typeface="Arial MT"/>
              </a:rPr>
              <a:t>chest, </a:t>
            </a:r>
            <a:r>
              <a:rPr sz="1800" spc="-10" dirty="0">
                <a:latin typeface="Arial MT"/>
                <a:cs typeface="Arial MT"/>
              </a:rPr>
              <a:t>back </a:t>
            </a:r>
            <a:r>
              <a:rPr sz="1800" spc="-5" dirty="0">
                <a:latin typeface="Arial MT"/>
                <a:cs typeface="Arial MT"/>
              </a:rPr>
              <a:t>or </a:t>
            </a:r>
            <a:r>
              <a:rPr sz="1800" dirty="0">
                <a:latin typeface="Arial MT"/>
                <a:cs typeface="Arial MT"/>
              </a:rPr>
              <a:t>rib </a:t>
            </a:r>
            <a:r>
              <a:rPr sz="1800" spc="-5" dirty="0">
                <a:latin typeface="Arial MT"/>
                <a:cs typeface="Arial MT"/>
              </a:rPr>
              <a:t>cage), </a:t>
            </a:r>
            <a:r>
              <a:rPr sz="1800" b="1" spc="-10" dirty="0">
                <a:latin typeface="Arial"/>
                <a:cs typeface="Arial"/>
              </a:rPr>
              <a:t>crepitus </a:t>
            </a:r>
            <a:r>
              <a:rPr sz="1800" spc="-5" dirty="0">
                <a:latin typeface="Arial MT"/>
                <a:cs typeface="Arial MT"/>
              </a:rPr>
              <a:t>that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felt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heard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(crackling,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popping,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grating)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48144" y="6211315"/>
            <a:ext cx="3141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Arial MT"/>
              <a:buChar char="▪"/>
              <a:tabLst>
                <a:tab pos="240665" algn="l"/>
                <a:tab pos="241300" algn="l"/>
              </a:tabLst>
            </a:pP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ANY</a:t>
            </a:r>
            <a:r>
              <a:rPr sz="18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latin typeface="Arial MT"/>
                <a:cs typeface="Arial MT"/>
              </a:rPr>
              <a:t>deformities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the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chest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8576" y="1923288"/>
            <a:ext cx="3328416" cy="252679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3608" y="1923288"/>
            <a:ext cx="3322320" cy="2526792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185954" y="935228"/>
            <a:ext cx="7886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000000"/>
                </a:solidFill>
              </a:rPr>
              <a:t>LIFE-THREATENING</a:t>
            </a:r>
            <a:r>
              <a:rPr spc="-4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D93C44"/>
                </a:solidFill>
              </a:rPr>
              <a:t>CHEST</a:t>
            </a:r>
            <a:r>
              <a:rPr spc="-25" dirty="0">
                <a:solidFill>
                  <a:srgbClr val="D93C44"/>
                </a:solidFill>
              </a:rPr>
              <a:t> INJURY</a:t>
            </a:r>
          </a:p>
        </p:txBody>
      </p:sp>
      <p:sp>
        <p:nvSpPr>
          <p:cNvPr id="16" name="object 16"/>
          <p:cNvSpPr/>
          <p:nvPr/>
        </p:nvSpPr>
        <p:spPr>
          <a:xfrm>
            <a:off x="640861" y="4621621"/>
            <a:ext cx="0" cy="691515"/>
          </a:xfrm>
          <a:custGeom>
            <a:avLst/>
            <a:gdLst/>
            <a:ahLst/>
            <a:cxnLst/>
            <a:rect l="l" t="t" r="r" b="b"/>
            <a:pathLst>
              <a:path h="691514">
                <a:moveTo>
                  <a:pt x="0" y="69104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23140" y="4545750"/>
            <a:ext cx="0" cy="656590"/>
          </a:xfrm>
          <a:custGeom>
            <a:avLst/>
            <a:gdLst/>
            <a:ahLst/>
            <a:cxnLst/>
            <a:rect l="l" t="t" r="r" b="b"/>
            <a:pathLst>
              <a:path h="656589">
                <a:moveTo>
                  <a:pt x="0" y="65615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32284" y="5431194"/>
            <a:ext cx="0" cy="640080"/>
          </a:xfrm>
          <a:custGeom>
            <a:avLst/>
            <a:gdLst/>
            <a:ahLst/>
            <a:cxnLst/>
            <a:rect l="l" t="t" r="r" b="b"/>
            <a:pathLst>
              <a:path h="640079">
                <a:moveTo>
                  <a:pt x="0" y="63966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32284" y="6252413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753132" y="1996718"/>
            <a:ext cx="3126105" cy="2388870"/>
          </a:xfrm>
          <a:custGeom>
            <a:avLst/>
            <a:gdLst/>
            <a:ahLst/>
            <a:cxnLst/>
            <a:rect l="l" t="t" r="r" b="b"/>
            <a:pathLst>
              <a:path w="3126104" h="2388870">
                <a:moveTo>
                  <a:pt x="3012357" y="0"/>
                </a:moveTo>
                <a:lnTo>
                  <a:pt x="113191" y="0"/>
                </a:lnTo>
                <a:lnTo>
                  <a:pt x="69131" y="8895"/>
                </a:lnTo>
                <a:lnTo>
                  <a:pt x="33152" y="33153"/>
                </a:lnTo>
                <a:lnTo>
                  <a:pt x="8895" y="69131"/>
                </a:lnTo>
                <a:lnTo>
                  <a:pt x="0" y="113191"/>
                </a:lnTo>
                <a:lnTo>
                  <a:pt x="0" y="2275328"/>
                </a:lnTo>
                <a:lnTo>
                  <a:pt x="8895" y="2319388"/>
                </a:lnTo>
                <a:lnTo>
                  <a:pt x="33152" y="2355367"/>
                </a:lnTo>
                <a:lnTo>
                  <a:pt x="69131" y="2379625"/>
                </a:lnTo>
                <a:lnTo>
                  <a:pt x="113191" y="2388522"/>
                </a:lnTo>
                <a:lnTo>
                  <a:pt x="3012357" y="2388522"/>
                </a:lnTo>
                <a:lnTo>
                  <a:pt x="3056417" y="2379625"/>
                </a:lnTo>
                <a:lnTo>
                  <a:pt x="3092396" y="2355367"/>
                </a:lnTo>
                <a:lnTo>
                  <a:pt x="3116654" y="2319388"/>
                </a:lnTo>
                <a:lnTo>
                  <a:pt x="3125550" y="2275328"/>
                </a:lnTo>
                <a:lnTo>
                  <a:pt x="3125550" y="113191"/>
                </a:lnTo>
                <a:lnTo>
                  <a:pt x="3116654" y="69131"/>
                </a:lnTo>
                <a:lnTo>
                  <a:pt x="3092396" y="33153"/>
                </a:lnTo>
                <a:lnTo>
                  <a:pt x="3056417" y="8895"/>
                </a:lnTo>
                <a:lnTo>
                  <a:pt x="3012357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980809" y="2056891"/>
            <a:ext cx="2588895" cy="220218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06680">
              <a:lnSpc>
                <a:spcPct val="100000"/>
              </a:lnSpc>
              <a:spcBef>
                <a:spcPts val="770"/>
              </a:spcBef>
            </a:pPr>
            <a:r>
              <a:rPr sz="2400" b="1" dirty="0">
                <a:solidFill>
                  <a:srgbClr val="D93C44"/>
                </a:solidFill>
                <a:latin typeface="Arial"/>
                <a:cs typeface="Arial"/>
              </a:rPr>
              <a:t>REMEMBER:</a:t>
            </a:r>
            <a:endParaRPr sz="2400">
              <a:latin typeface="Arial"/>
              <a:cs typeface="Arial"/>
            </a:endParaRPr>
          </a:p>
          <a:p>
            <a:pPr marL="241300" marR="5080" indent="-228600">
              <a:lnSpc>
                <a:spcPct val="92800"/>
              </a:lnSpc>
              <a:spcBef>
                <a:spcPts val="66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-10" dirty="0">
                <a:latin typeface="Arial MT"/>
                <a:cs typeface="Arial MT"/>
              </a:rPr>
              <a:t>These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injuries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can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lead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5" dirty="0">
                <a:latin typeface="Arial MT"/>
                <a:cs typeface="Arial MT"/>
              </a:rPr>
              <a:t>tension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pneumothorax</a:t>
            </a:r>
            <a:endParaRPr sz="1800">
              <a:latin typeface="Arial MT"/>
              <a:cs typeface="Arial MT"/>
            </a:endParaRPr>
          </a:p>
          <a:p>
            <a:pPr marL="241300" marR="377190" indent="-228600">
              <a:lnSpc>
                <a:spcPct val="90600"/>
              </a:lnSpc>
              <a:spcBef>
                <a:spcPts val="1045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spc="-10" dirty="0">
                <a:latin typeface="Arial MT"/>
                <a:cs typeface="Arial MT"/>
              </a:rPr>
              <a:t>This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the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second- </a:t>
            </a:r>
            <a:r>
              <a:rPr sz="1800" b="1" spc="-48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leading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cause </a:t>
            </a:r>
            <a:r>
              <a:rPr sz="1800" spc="-10" dirty="0">
                <a:latin typeface="Arial MT"/>
                <a:cs typeface="Arial MT"/>
              </a:rPr>
              <a:t>of 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preventable</a:t>
            </a:r>
            <a:r>
              <a:rPr sz="1800" spc="-6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death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967824" y="2635943"/>
            <a:ext cx="114300" cy="1552575"/>
            <a:chOff x="8967824" y="2635943"/>
            <a:chExt cx="114300" cy="1552575"/>
          </a:xfrm>
        </p:grpSpPr>
        <p:sp>
          <p:nvSpPr>
            <p:cNvPr id="23" name="object 23"/>
            <p:cNvSpPr/>
            <p:nvPr/>
          </p:nvSpPr>
          <p:spPr>
            <a:xfrm>
              <a:off x="9024974" y="2635943"/>
              <a:ext cx="0" cy="675640"/>
            </a:xfrm>
            <a:custGeom>
              <a:avLst/>
              <a:gdLst/>
              <a:ahLst/>
              <a:cxnLst/>
              <a:rect l="l" t="t" r="r" b="b"/>
              <a:pathLst>
                <a:path h="675639">
                  <a:moveTo>
                    <a:pt x="0" y="675510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024974" y="3512637"/>
              <a:ext cx="0" cy="675640"/>
            </a:xfrm>
            <a:custGeom>
              <a:avLst/>
              <a:gdLst/>
              <a:ahLst/>
              <a:cxnLst/>
              <a:rect l="l" t="t" r="r" b="b"/>
              <a:pathLst>
                <a:path h="675639">
                  <a:moveTo>
                    <a:pt x="0" y="675510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92C9AC5-0979-FD1D-9900-66D7DD1200C1}"/>
              </a:ext>
            </a:extLst>
          </p:cNvPr>
          <p:cNvGrpSpPr/>
          <p:nvPr/>
        </p:nvGrpSpPr>
        <p:grpSpPr>
          <a:xfrm>
            <a:off x="806468" y="5662174"/>
            <a:ext cx="2812352" cy="848861"/>
            <a:chOff x="4654521" y="5689188"/>
            <a:chExt cx="2812352" cy="848861"/>
          </a:xfrm>
        </p:grpSpPr>
        <p:sp>
          <p:nvSpPr>
            <p:cNvPr id="29" name="object 5">
              <a:extLst>
                <a:ext uri="{FF2B5EF4-FFF2-40B4-BE49-F238E27FC236}">
                  <a16:creationId xmlns:a16="http://schemas.microsoft.com/office/drawing/2014/main" id="{35C63776-7A98-D40F-7286-187BCD76BD40}"/>
                </a:ext>
              </a:extLst>
            </p:cNvPr>
            <p:cNvSpPr/>
            <p:nvPr/>
          </p:nvSpPr>
          <p:spPr>
            <a:xfrm>
              <a:off x="5683698" y="5817959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90">
                  <a:moveTo>
                    <a:pt x="359999" y="0"/>
                  </a:moveTo>
                  <a:lnTo>
                    <a:pt x="311149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0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4"/>
                  </a:lnTo>
                  <a:lnTo>
                    <a:pt x="49150" y="178300"/>
                  </a:lnTo>
                  <a:lnTo>
                    <a:pt x="28290" y="219871"/>
                  </a:lnTo>
                  <a:lnTo>
                    <a:pt x="12859" y="264297"/>
                  </a:lnTo>
                  <a:lnTo>
                    <a:pt x="3286" y="311149"/>
                  </a:lnTo>
                  <a:lnTo>
                    <a:pt x="0" y="359999"/>
                  </a:lnTo>
                  <a:lnTo>
                    <a:pt x="3286" y="408849"/>
                  </a:lnTo>
                  <a:lnTo>
                    <a:pt x="12859" y="455701"/>
                  </a:lnTo>
                  <a:lnTo>
                    <a:pt x="28290" y="500127"/>
                  </a:lnTo>
                  <a:lnTo>
                    <a:pt x="49150" y="541698"/>
                  </a:lnTo>
                  <a:lnTo>
                    <a:pt x="75010" y="579984"/>
                  </a:lnTo>
                  <a:lnTo>
                    <a:pt x="105441" y="614557"/>
                  </a:lnTo>
                  <a:lnTo>
                    <a:pt x="140014" y="644989"/>
                  </a:lnTo>
                  <a:lnTo>
                    <a:pt x="178300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49" y="716713"/>
                  </a:lnTo>
                  <a:lnTo>
                    <a:pt x="359999" y="719999"/>
                  </a:lnTo>
                  <a:lnTo>
                    <a:pt x="408849" y="716713"/>
                  </a:lnTo>
                  <a:lnTo>
                    <a:pt x="455701" y="707140"/>
                  </a:lnTo>
                  <a:lnTo>
                    <a:pt x="500127" y="691709"/>
                  </a:lnTo>
                  <a:lnTo>
                    <a:pt x="541698" y="670849"/>
                  </a:lnTo>
                  <a:lnTo>
                    <a:pt x="579984" y="644989"/>
                  </a:lnTo>
                  <a:lnTo>
                    <a:pt x="614557" y="614557"/>
                  </a:lnTo>
                  <a:lnTo>
                    <a:pt x="644989" y="579984"/>
                  </a:lnTo>
                  <a:lnTo>
                    <a:pt x="670849" y="541698"/>
                  </a:lnTo>
                  <a:lnTo>
                    <a:pt x="691709" y="500127"/>
                  </a:lnTo>
                  <a:lnTo>
                    <a:pt x="707140" y="455701"/>
                  </a:lnTo>
                  <a:lnTo>
                    <a:pt x="716713" y="408849"/>
                  </a:lnTo>
                  <a:lnTo>
                    <a:pt x="719999" y="359999"/>
                  </a:lnTo>
                  <a:lnTo>
                    <a:pt x="716713" y="311149"/>
                  </a:lnTo>
                  <a:lnTo>
                    <a:pt x="707140" y="264297"/>
                  </a:lnTo>
                  <a:lnTo>
                    <a:pt x="691709" y="219871"/>
                  </a:lnTo>
                  <a:lnTo>
                    <a:pt x="670849" y="178300"/>
                  </a:lnTo>
                  <a:lnTo>
                    <a:pt x="644989" y="140014"/>
                  </a:lnTo>
                  <a:lnTo>
                    <a:pt x="614557" y="105441"/>
                  </a:lnTo>
                  <a:lnTo>
                    <a:pt x="579984" y="75010"/>
                  </a:lnTo>
                  <a:lnTo>
                    <a:pt x="541698" y="49150"/>
                  </a:lnTo>
                  <a:lnTo>
                    <a:pt x="500127" y="28290"/>
                  </a:lnTo>
                  <a:lnTo>
                    <a:pt x="455701" y="12859"/>
                  </a:lnTo>
                  <a:lnTo>
                    <a:pt x="408849" y="3286"/>
                  </a:lnTo>
                  <a:lnTo>
                    <a:pt x="359999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15F963D9-5917-09A0-05CF-CC0EDF3D5260}"/>
                </a:ext>
              </a:extLst>
            </p:cNvPr>
            <p:cNvSpPr txBox="1"/>
            <p:nvPr/>
          </p:nvSpPr>
          <p:spPr>
            <a:xfrm>
              <a:off x="4654521" y="5689188"/>
              <a:ext cx="2812352" cy="796372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lvl="0" indent="-41910" algn="just" defTabSz="914400" eaLnBrk="1" fontAlgn="auto" latinLnBrk="0" hangingPunct="1">
                <a:lnSpc>
                  <a:spcPct val="1409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/>
                  <a:cs typeface="Arial Black"/>
                </a:rPr>
                <a:t>M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A 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/>
                  <a:cs typeface="Arial Black"/>
                </a:rPr>
                <a:t>R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C H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90835" y="783220"/>
            <a:ext cx="996758" cy="597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3878"/>
            <a:ext cx="1223519" cy="4049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335276" y="1142997"/>
            <a:ext cx="4623435" cy="4984750"/>
          </a:xfrm>
          <a:custGeom>
            <a:avLst/>
            <a:gdLst/>
            <a:ahLst/>
            <a:cxnLst/>
            <a:rect l="l" t="t" r="r" b="b"/>
            <a:pathLst>
              <a:path w="4623434" h="4984750">
                <a:moveTo>
                  <a:pt x="4404015" y="0"/>
                </a:moveTo>
                <a:lnTo>
                  <a:pt x="219086" y="0"/>
                </a:lnTo>
                <a:lnTo>
                  <a:pt x="168851" y="5786"/>
                </a:lnTo>
                <a:lnTo>
                  <a:pt x="122737" y="22268"/>
                </a:lnTo>
                <a:lnTo>
                  <a:pt x="82058" y="48131"/>
                </a:lnTo>
                <a:lnTo>
                  <a:pt x="48130" y="82059"/>
                </a:lnTo>
                <a:lnTo>
                  <a:pt x="22268" y="122739"/>
                </a:lnTo>
                <a:lnTo>
                  <a:pt x="5786" y="168852"/>
                </a:lnTo>
                <a:lnTo>
                  <a:pt x="0" y="219087"/>
                </a:lnTo>
                <a:lnTo>
                  <a:pt x="0" y="4765334"/>
                </a:lnTo>
                <a:lnTo>
                  <a:pt x="5786" y="4815569"/>
                </a:lnTo>
                <a:lnTo>
                  <a:pt x="22268" y="4861684"/>
                </a:lnTo>
                <a:lnTo>
                  <a:pt x="48130" y="4902363"/>
                </a:lnTo>
                <a:lnTo>
                  <a:pt x="82058" y="4936291"/>
                </a:lnTo>
                <a:lnTo>
                  <a:pt x="122737" y="4962155"/>
                </a:lnTo>
                <a:lnTo>
                  <a:pt x="168851" y="4978637"/>
                </a:lnTo>
                <a:lnTo>
                  <a:pt x="219086" y="4984423"/>
                </a:lnTo>
                <a:lnTo>
                  <a:pt x="4404015" y="4984423"/>
                </a:lnTo>
                <a:lnTo>
                  <a:pt x="4454250" y="4978637"/>
                </a:lnTo>
                <a:lnTo>
                  <a:pt x="4500365" y="4962155"/>
                </a:lnTo>
                <a:lnTo>
                  <a:pt x="4541045" y="4936291"/>
                </a:lnTo>
                <a:lnTo>
                  <a:pt x="4574973" y="4902363"/>
                </a:lnTo>
                <a:lnTo>
                  <a:pt x="4600835" y="4861684"/>
                </a:lnTo>
                <a:lnTo>
                  <a:pt x="4617317" y="4815569"/>
                </a:lnTo>
                <a:lnTo>
                  <a:pt x="4623103" y="4765334"/>
                </a:lnTo>
                <a:lnTo>
                  <a:pt x="4623103" y="219087"/>
                </a:lnTo>
                <a:lnTo>
                  <a:pt x="4617317" y="168852"/>
                </a:lnTo>
                <a:lnTo>
                  <a:pt x="4600835" y="122739"/>
                </a:lnTo>
                <a:lnTo>
                  <a:pt x="4574973" y="82059"/>
                </a:lnTo>
                <a:lnTo>
                  <a:pt x="4541045" y="48131"/>
                </a:lnTo>
                <a:lnTo>
                  <a:pt x="4500365" y="22268"/>
                </a:lnTo>
                <a:lnTo>
                  <a:pt x="4454250" y="5786"/>
                </a:lnTo>
                <a:lnTo>
                  <a:pt x="4404015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6563" y="5759422"/>
            <a:ext cx="5051425" cy="982344"/>
          </a:xfrm>
          <a:custGeom>
            <a:avLst/>
            <a:gdLst/>
            <a:ahLst/>
            <a:cxnLst/>
            <a:rect l="l" t="t" r="r" b="b"/>
            <a:pathLst>
              <a:path w="5051425" h="982345">
                <a:moveTo>
                  <a:pt x="4938493" y="0"/>
                </a:moveTo>
                <a:lnTo>
                  <a:pt x="112741" y="0"/>
                </a:lnTo>
                <a:lnTo>
                  <a:pt x="68856" y="8858"/>
                </a:lnTo>
                <a:lnTo>
                  <a:pt x="33021" y="33020"/>
                </a:lnTo>
                <a:lnTo>
                  <a:pt x="8859" y="68856"/>
                </a:lnTo>
                <a:lnTo>
                  <a:pt x="0" y="112740"/>
                </a:lnTo>
                <a:lnTo>
                  <a:pt x="0" y="869257"/>
                </a:lnTo>
                <a:lnTo>
                  <a:pt x="8859" y="913141"/>
                </a:lnTo>
                <a:lnTo>
                  <a:pt x="33021" y="948978"/>
                </a:lnTo>
                <a:lnTo>
                  <a:pt x="68856" y="973140"/>
                </a:lnTo>
                <a:lnTo>
                  <a:pt x="112741" y="981998"/>
                </a:lnTo>
                <a:lnTo>
                  <a:pt x="4938493" y="981998"/>
                </a:lnTo>
                <a:lnTo>
                  <a:pt x="4982376" y="973140"/>
                </a:lnTo>
                <a:lnTo>
                  <a:pt x="5018213" y="948978"/>
                </a:lnTo>
                <a:lnTo>
                  <a:pt x="5042375" y="913141"/>
                </a:lnTo>
                <a:lnTo>
                  <a:pt x="5051234" y="869257"/>
                </a:lnTo>
                <a:lnTo>
                  <a:pt x="5051234" y="112740"/>
                </a:lnTo>
                <a:lnTo>
                  <a:pt x="5042375" y="68856"/>
                </a:lnTo>
                <a:lnTo>
                  <a:pt x="5018213" y="33020"/>
                </a:lnTo>
                <a:lnTo>
                  <a:pt x="4982376" y="8858"/>
                </a:lnTo>
                <a:lnTo>
                  <a:pt x="4938493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96756" y="5839459"/>
            <a:ext cx="3813810" cy="79692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just">
              <a:lnSpc>
                <a:spcPct val="90600"/>
              </a:lnSpc>
              <a:spcBef>
                <a:spcPts val="300"/>
              </a:spcBef>
            </a:pPr>
            <a:r>
              <a:rPr sz="1800" b="1" spc="-10" dirty="0">
                <a:latin typeface="Arial"/>
                <a:cs typeface="Arial"/>
              </a:rPr>
              <a:t>Remember! </a:t>
            </a:r>
            <a:r>
              <a:rPr sz="1800" spc="-10" dirty="0">
                <a:latin typeface="Arial MT"/>
                <a:cs typeface="Arial MT"/>
              </a:rPr>
              <a:t>Airway and Respiration </a:t>
            </a:r>
            <a:r>
              <a:rPr sz="1800" spc="-5" dirty="0">
                <a:latin typeface="Arial MT"/>
                <a:cs typeface="Arial MT"/>
              </a:rPr>
              <a:t> are NOT </a:t>
            </a:r>
            <a:r>
              <a:rPr sz="1800" spc="-10" dirty="0">
                <a:latin typeface="Arial MT"/>
                <a:cs typeface="Arial MT"/>
              </a:rPr>
              <a:t>addressed </a:t>
            </a:r>
            <a:r>
              <a:rPr sz="1800" dirty="0">
                <a:latin typeface="Arial MT"/>
                <a:cs typeface="Arial MT"/>
              </a:rPr>
              <a:t>in CUF </a:t>
            </a:r>
            <a:r>
              <a:rPr sz="1800" spc="-10" dirty="0">
                <a:latin typeface="Arial MT"/>
                <a:cs typeface="Arial MT"/>
              </a:rPr>
              <a:t>and must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addressed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TFC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9145" y="941323"/>
            <a:ext cx="6111875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310"/>
              </a:lnSpc>
              <a:spcBef>
                <a:spcPts val="100"/>
              </a:spcBef>
            </a:pPr>
            <a:r>
              <a:rPr spc="-10" dirty="0">
                <a:solidFill>
                  <a:srgbClr val="000000"/>
                </a:solidFill>
              </a:rPr>
              <a:t>IDENTIFYING</a:t>
            </a:r>
          </a:p>
          <a:p>
            <a:pPr marL="12700">
              <a:lnSpc>
                <a:spcPts val="4310"/>
              </a:lnSpc>
            </a:pPr>
            <a:r>
              <a:rPr dirty="0"/>
              <a:t>TENSION</a:t>
            </a:r>
            <a:r>
              <a:rPr spc="-160" dirty="0"/>
              <a:t> </a:t>
            </a:r>
            <a:r>
              <a:rPr spc="-5" dirty="0"/>
              <a:t>PNEUMOTHORAX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634647" y="1270508"/>
            <a:ext cx="3996054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1" spc="-10" dirty="0">
                <a:latin typeface="Arial"/>
                <a:cs typeface="Arial"/>
              </a:rPr>
              <a:t>S</a:t>
            </a:r>
            <a:r>
              <a:rPr sz="2400" b="1" spc="-15" dirty="0">
                <a:latin typeface="Arial"/>
                <a:cs typeface="Arial"/>
              </a:rPr>
              <a:t>IG</a:t>
            </a:r>
            <a:r>
              <a:rPr sz="2400" b="1" spc="-5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S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AND </a:t>
            </a:r>
            <a:r>
              <a:rPr sz="2400" b="1" spc="-15" dirty="0">
                <a:latin typeface="Arial"/>
                <a:cs typeface="Arial"/>
              </a:rPr>
              <a:t>SY</a:t>
            </a:r>
            <a:r>
              <a:rPr sz="2400" b="1" spc="-10" dirty="0">
                <a:latin typeface="Arial"/>
                <a:cs typeface="Arial"/>
              </a:rPr>
              <a:t>M</a:t>
            </a:r>
            <a:r>
              <a:rPr sz="2400" b="1" spc="-15" dirty="0">
                <a:latin typeface="Arial"/>
                <a:cs typeface="Arial"/>
              </a:rPr>
              <a:t>P</a:t>
            </a:r>
            <a:r>
              <a:rPr sz="2400" b="1" spc="-60" dirty="0">
                <a:latin typeface="Arial"/>
                <a:cs typeface="Arial"/>
              </a:rPr>
              <a:t>T</a:t>
            </a:r>
            <a:r>
              <a:rPr sz="2400" b="1" spc="-20" dirty="0">
                <a:latin typeface="Arial"/>
                <a:cs typeface="Arial"/>
              </a:rPr>
              <a:t>O</a:t>
            </a:r>
            <a:r>
              <a:rPr sz="2400" b="1" spc="-10" dirty="0">
                <a:latin typeface="Arial"/>
                <a:cs typeface="Arial"/>
              </a:rPr>
              <a:t>M</a:t>
            </a:r>
            <a:r>
              <a:rPr sz="2400" b="1" dirty="0">
                <a:latin typeface="Arial"/>
                <a:cs typeface="Arial"/>
              </a:rPr>
              <a:t>S</a:t>
            </a:r>
            <a:r>
              <a:rPr sz="2400" b="1" spc="-22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OF  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PROGRESSIVE 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R</a:t>
            </a:r>
            <a:r>
              <a:rPr sz="2400" b="1" spc="-35" dirty="0">
                <a:latin typeface="Arial"/>
                <a:cs typeface="Arial"/>
              </a:rPr>
              <a:t>E</a:t>
            </a:r>
            <a:r>
              <a:rPr sz="2400" b="1" spc="-30" dirty="0">
                <a:latin typeface="Arial"/>
                <a:cs typeface="Arial"/>
              </a:rPr>
              <a:t>SP</a:t>
            </a:r>
            <a:r>
              <a:rPr sz="2400" b="1" spc="-35" dirty="0">
                <a:latin typeface="Arial"/>
                <a:cs typeface="Arial"/>
              </a:rPr>
              <a:t>I</a:t>
            </a:r>
            <a:r>
              <a:rPr sz="2400" b="1" spc="-30" dirty="0">
                <a:latin typeface="Arial"/>
                <a:cs typeface="Arial"/>
              </a:rPr>
              <a:t>R</a:t>
            </a:r>
            <a:r>
              <a:rPr sz="2400" b="1" spc="-204" dirty="0">
                <a:latin typeface="Arial"/>
                <a:cs typeface="Arial"/>
              </a:rPr>
              <a:t>A</a:t>
            </a:r>
            <a:r>
              <a:rPr sz="2400" b="1" spc="-80" dirty="0">
                <a:latin typeface="Arial"/>
                <a:cs typeface="Arial"/>
              </a:rPr>
              <a:t>T</a:t>
            </a:r>
            <a:r>
              <a:rPr sz="2400" b="1" spc="-35" dirty="0">
                <a:latin typeface="Arial"/>
                <a:cs typeface="Arial"/>
              </a:rPr>
              <a:t>O</a:t>
            </a:r>
            <a:r>
              <a:rPr sz="2400" b="1" spc="-114" dirty="0">
                <a:latin typeface="Arial"/>
                <a:cs typeface="Arial"/>
              </a:rPr>
              <a:t>R</a:t>
            </a:r>
            <a:r>
              <a:rPr sz="2400" b="1" dirty="0">
                <a:latin typeface="Arial"/>
                <a:cs typeface="Arial"/>
              </a:rPr>
              <a:t>Y</a:t>
            </a:r>
            <a:r>
              <a:rPr sz="2400" b="1" spc="-15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D</a:t>
            </a:r>
            <a:r>
              <a:rPr sz="2400" b="1" spc="-15" dirty="0">
                <a:latin typeface="Arial"/>
                <a:cs typeface="Arial"/>
              </a:rPr>
              <a:t>I</a:t>
            </a:r>
            <a:r>
              <a:rPr sz="2400" b="1" spc="-5" dirty="0">
                <a:latin typeface="Arial"/>
                <a:cs typeface="Arial"/>
              </a:rPr>
              <a:t>S</a:t>
            </a:r>
            <a:r>
              <a:rPr sz="2400" b="1" spc="-10" dirty="0">
                <a:latin typeface="Arial"/>
                <a:cs typeface="Arial"/>
              </a:rPr>
              <a:t>T</a:t>
            </a:r>
            <a:r>
              <a:rPr sz="2400" b="1" spc="-5" dirty="0">
                <a:latin typeface="Arial"/>
                <a:cs typeface="Arial"/>
              </a:rPr>
              <a:t>R</a:t>
            </a:r>
            <a:r>
              <a:rPr sz="2400" b="1" spc="-10" dirty="0">
                <a:latin typeface="Arial"/>
                <a:cs typeface="Arial"/>
              </a:rPr>
              <a:t>E</a:t>
            </a:r>
            <a:r>
              <a:rPr sz="2400" b="1" spc="-5" dirty="0">
                <a:latin typeface="Arial"/>
                <a:cs typeface="Arial"/>
              </a:rPr>
              <a:t>SS</a:t>
            </a:r>
            <a:r>
              <a:rPr sz="2400" b="1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14904" y="286003"/>
            <a:ext cx="8296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ESPI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195" dirty="0">
                <a:solidFill>
                  <a:srgbClr val="767171"/>
                </a:solidFill>
                <a:latin typeface="Arial"/>
                <a:cs typeface="Arial"/>
              </a:rPr>
              <a:t>A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TIO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1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400" b="1" spc="-10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 M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ANA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GE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M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NT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204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0" y="2255520"/>
            <a:ext cx="4319016" cy="338937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638439" y="2364232"/>
            <a:ext cx="4015740" cy="35553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270510" indent="-342900">
              <a:lnSpc>
                <a:spcPct val="101099"/>
              </a:lnSpc>
              <a:spcBef>
                <a:spcPts val="75"/>
              </a:spcBef>
              <a:buClr>
                <a:srgbClr val="F16232"/>
              </a:buClr>
              <a:buFont typeface="Arial MT"/>
              <a:buChar char="▪"/>
              <a:tabLst>
                <a:tab pos="354965" algn="l"/>
                <a:tab pos="355600" algn="l"/>
              </a:tabLst>
            </a:pPr>
            <a:r>
              <a:rPr sz="1900" b="1" dirty="0">
                <a:latin typeface="Arial"/>
                <a:cs typeface="Arial"/>
              </a:rPr>
              <a:t>Progressive</a:t>
            </a:r>
            <a:r>
              <a:rPr sz="1900" b="1" spc="-35" dirty="0">
                <a:latin typeface="Arial"/>
                <a:cs typeface="Arial"/>
              </a:rPr>
              <a:t> </a:t>
            </a:r>
            <a:r>
              <a:rPr sz="1900" spc="-10" dirty="0">
                <a:latin typeface="Arial MT"/>
                <a:cs typeface="Arial MT"/>
              </a:rPr>
              <a:t>difficulty</a:t>
            </a:r>
            <a:r>
              <a:rPr sz="1900" spc="-11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breathing </a:t>
            </a:r>
            <a:r>
              <a:rPr sz="1900" spc="-509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(labored and rapid breathing </a:t>
            </a:r>
            <a:r>
              <a:rPr sz="1900" spc="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worsening</a:t>
            </a:r>
            <a:r>
              <a:rPr sz="1900" spc="-1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overtime)</a:t>
            </a:r>
            <a:endParaRPr sz="19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1005"/>
              </a:spcBef>
              <a:buClr>
                <a:srgbClr val="F16232"/>
              </a:buClr>
              <a:buFont typeface="Arial MT"/>
              <a:buChar char="▪"/>
              <a:tabLst>
                <a:tab pos="354965" algn="l"/>
                <a:tab pos="355600" algn="l"/>
              </a:tabLst>
            </a:pPr>
            <a:r>
              <a:rPr sz="1900" b="1" dirty="0">
                <a:latin typeface="Arial"/>
                <a:cs typeface="Arial"/>
              </a:rPr>
              <a:t>Shortness</a:t>
            </a:r>
            <a:r>
              <a:rPr sz="1900" b="1" spc="-30" dirty="0">
                <a:latin typeface="Arial"/>
                <a:cs typeface="Arial"/>
              </a:rPr>
              <a:t> </a:t>
            </a:r>
            <a:r>
              <a:rPr sz="1900" dirty="0">
                <a:latin typeface="Arial MT"/>
                <a:cs typeface="Arial MT"/>
              </a:rPr>
              <a:t>of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breath</a:t>
            </a:r>
            <a:endParaRPr sz="1900">
              <a:latin typeface="Arial MT"/>
              <a:cs typeface="Arial MT"/>
            </a:endParaRPr>
          </a:p>
          <a:p>
            <a:pPr marL="355600" marR="393700" indent="-342900">
              <a:lnSpc>
                <a:spcPts val="2210"/>
              </a:lnSpc>
              <a:spcBef>
                <a:spcPts val="1165"/>
              </a:spcBef>
              <a:buClr>
                <a:srgbClr val="F16232"/>
              </a:buClr>
              <a:buChar char="▪"/>
              <a:tabLst>
                <a:tab pos="354965" algn="l"/>
                <a:tab pos="355600" algn="l"/>
              </a:tabLst>
            </a:pPr>
            <a:r>
              <a:rPr sz="1900" dirty="0">
                <a:latin typeface="Arial MT"/>
                <a:cs typeface="Arial MT"/>
              </a:rPr>
              <a:t>Confusion/lightheaded and/or </a:t>
            </a:r>
            <a:r>
              <a:rPr sz="1900" spc="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agitation</a:t>
            </a:r>
            <a:r>
              <a:rPr sz="1900" spc="-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due</a:t>
            </a:r>
            <a:r>
              <a:rPr sz="1900" spc="-5" dirty="0">
                <a:latin typeface="Arial MT"/>
                <a:cs typeface="Arial MT"/>
              </a:rPr>
              <a:t> to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lack</a:t>
            </a:r>
            <a:r>
              <a:rPr sz="1900" spc="-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of</a:t>
            </a:r>
            <a:r>
              <a:rPr sz="1900" spc="-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oxygen</a:t>
            </a:r>
            <a:endParaRPr sz="1900">
              <a:latin typeface="Arial MT"/>
              <a:cs typeface="Arial MT"/>
            </a:endParaRPr>
          </a:p>
          <a:p>
            <a:pPr marL="355600" marR="5080" indent="-342900">
              <a:lnSpc>
                <a:spcPct val="105300"/>
              </a:lnSpc>
              <a:spcBef>
                <a:spcPts val="535"/>
              </a:spcBef>
              <a:buClr>
                <a:srgbClr val="F16232"/>
              </a:buClr>
              <a:buChar char="▪"/>
              <a:tabLst>
                <a:tab pos="354965" algn="l"/>
                <a:tab pos="355600" algn="l"/>
              </a:tabLst>
            </a:pPr>
            <a:r>
              <a:rPr sz="1900" dirty="0">
                <a:latin typeface="Arial MT"/>
                <a:cs typeface="Arial MT"/>
              </a:rPr>
              <a:t>Bluish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discoloration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around</a:t>
            </a:r>
            <a:r>
              <a:rPr sz="1900" spc="-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mouth </a:t>
            </a:r>
            <a:r>
              <a:rPr sz="1900" spc="-5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and</a:t>
            </a:r>
            <a:r>
              <a:rPr sz="1900" spc="-1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lips</a:t>
            </a:r>
            <a:endParaRPr sz="19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1105"/>
              </a:spcBef>
              <a:buClr>
                <a:srgbClr val="F16232"/>
              </a:buClr>
              <a:buChar char="▪"/>
              <a:tabLst>
                <a:tab pos="354965" algn="l"/>
                <a:tab pos="355600" algn="l"/>
              </a:tabLst>
            </a:pPr>
            <a:r>
              <a:rPr sz="1900" dirty="0">
                <a:latin typeface="Arial MT"/>
                <a:cs typeface="Arial MT"/>
              </a:rPr>
              <a:t>Rapid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pulse</a:t>
            </a:r>
            <a:endParaRPr sz="19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1030"/>
              </a:spcBef>
              <a:buClr>
                <a:srgbClr val="F16232"/>
              </a:buClr>
              <a:buChar char="▪"/>
              <a:tabLst>
                <a:tab pos="354965" algn="l"/>
                <a:tab pos="355600" algn="l"/>
              </a:tabLst>
            </a:pPr>
            <a:r>
              <a:rPr sz="1900" dirty="0">
                <a:latin typeface="Arial MT"/>
                <a:cs typeface="Arial MT"/>
              </a:rPr>
              <a:t>Distended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jugular</a:t>
            </a:r>
            <a:r>
              <a:rPr sz="1900" spc="-2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veins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717924" y="2468661"/>
            <a:ext cx="0" cy="736600"/>
          </a:xfrm>
          <a:custGeom>
            <a:avLst/>
            <a:gdLst/>
            <a:ahLst/>
            <a:cxnLst/>
            <a:rect l="l" t="t" r="r" b="b"/>
            <a:pathLst>
              <a:path h="736600">
                <a:moveTo>
                  <a:pt x="0" y="73645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5809488"/>
            <a:ext cx="957072" cy="835152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7717924" y="3447854"/>
            <a:ext cx="0" cy="206375"/>
          </a:xfrm>
          <a:custGeom>
            <a:avLst/>
            <a:gdLst/>
            <a:ahLst/>
            <a:cxnLst/>
            <a:rect l="l" t="t" r="r" b="b"/>
            <a:pathLst>
              <a:path h="206375">
                <a:moveTo>
                  <a:pt x="0" y="20621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17924" y="3872693"/>
            <a:ext cx="0" cy="530225"/>
          </a:xfrm>
          <a:custGeom>
            <a:avLst/>
            <a:gdLst/>
            <a:ahLst/>
            <a:cxnLst/>
            <a:rect l="l" t="t" r="r" b="b"/>
            <a:pathLst>
              <a:path h="530225">
                <a:moveTo>
                  <a:pt x="0" y="52962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17924" y="4551423"/>
            <a:ext cx="0" cy="530225"/>
          </a:xfrm>
          <a:custGeom>
            <a:avLst/>
            <a:gdLst/>
            <a:ahLst/>
            <a:cxnLst/>
            <a:rect l="l" t="t" r="r" b="b"/>
            <a:pathLst>
              <a:path h="530225">
                <a:moveTo>
                  <a:pt x="0" y="52962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17924" y="5286080"/>
            <a:ext cx="0" cy="206375"/>
          </a:xfrm>
          <a:custGeom>
            <a:avLst/>
            <a:gdLst/>
            <a:ahLst/>
            <a:cxnLst/>
            <a:rect l="l" t="t" r="r" b="b"/>
            <a:pathLst>
              <a:path h="206375">
                <a:moveTo>
                  <a:pt x="0" y="20621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17924" y="5691432"/>
            <a:ext cx="0" cy="206375"/>
          </a:xfrm>
          <a:custGeom>
            <a:avLst/>
            <a:gdLst/>
            <a:ahLst/>
            <a:cxnLst/>
            <a:rect l="l" t="t" r="r" b="b"/>
            <a:pathLst>
              <a:path h="206375">
                <a:moveTo>
                  <a:pt x="0" y="20621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BE2BB8-DA99-A40D-4F32-15A88588B012}"/>
              </a:ext>
            </a:extLst>
          </p:cNvPr>
          <p:cNvGrpSpPr/>
          <p:nvPr/>
        </p:nvGrpSpPr>
        <p:grpSpPr>
          <a:xfrm>
            <a:off x="5371656" y="5892905"/>
            <a:ext cx="2812352" cy="848861"/>
            <a:chOff x="4654521" y="5689188"/>
            <a:chExt cx="2812352" cy="848861"/>
          </a:xfrm>
        </p:grpSpPr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423AC80E-9842-0455-1B62-CA1F8EF5C43E}"/>
                </a:ext>
              </a:extLst>
            </p:cNvPr>
            <p:cNvSpPr/>
            <p:nvPr/>
          </p:nvSpPr>
          <p:spPr>
            <a:xfrm>
              <a:off x="5683698" y="5817959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90">
                  <a:moveTo>
                    <a:pt x="359999" y="0"/>
                  </a:moveTo>
                  <a:lnTo>
                    <a:pt x="311149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0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4"/>
                  </a:lnTo>
                  <a:lnTo>
                    <a:pt x="49150" y="178300"/>
                  </a:lnTo>
                  <a:lnTo>
                    <a:pt x="28290" y="219871"/>
                  </a:lnTo>
                  <a:lnTo>
                    <a:pt x="12859" y="264297"/>
                  </a:lnTo>
                  <a:lnTo>
                    <a:pt x="3286" y="311149"/>
                  </a:lnTo>
                  <a:lnTo>
                    <a:pt x="0" y="359999"/>
                  </a:lnTo>
                  <a:lnTo>
                    <a:pt x="3286" y="408849"/>
                  </a:lnTo>
                  <a:lnTo>
                    <a:pt x="12859" y="455701"/>
                  </a:lnTo>
                  <a:lnTo>
                    <a:pt x="28290" y="500127"/>
                  </a:lnTo>
                  <a:lnTo>
                    <a:pt x="49150" y="541698"/>
                  </a:lnTo>
                  <a:lnTo>
                    <a:pt x="75010" y="579984"/>
                  </a:lnTo>
                  <a:lnTo>
                    <a:pt x="105441" y="614557"/>
                  </a:lnTo>
                  <a:lnTo>
                    <a:pt x="140014" y="644989"/>
                  </a:lnTo>
                  <a:lnTo>
                    <a:pt x="178300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49" y="716713"/>
                  </a:lnTo>
                  <a:lnTo>
                    <a:pt x="359999" y="719999"/>
                  </a:lnTo>
                  <a:lnTo>
                    <a:pt x="408849" y="716713"/>
                  </a:lnTo>
                  <a:lnTo>
                    <a:pt x="455701" y="707140"/>
                  </a:lnTo>
                  <a:lnTo>
                    <a:pt x="500127" y="691709"/>
                  </a:lnTo>
                  <a:lnTo>
                    <a:pt x="541698" y="670849"/>
                  </a:lnTo>
                  <a:lnTo>
                    <a:pt x="579984" y="644989"/>
                  </a:lnTo>
                  <a:lnTo>
                    <a:pt x="614557" y="614557"/>
                  </a:lnTo>
                  <a:lnTo>
                    <a:pt x="644989" y="579984"/>
                  </a:lnTo>
                  <a:lnTo>
                    <a:pt x="670849" y="541698"/>
                  </a:lnTo>
                  <a:lnTo>
                    <a:pt x="691709" y="500127"/>
                  </a:lnTo>
                  <a:lnTo>
                    <a:pt x="707140" y="455701"/>
                  </a:lnTo>
                  <a:lnTo>
                    <a:pt x="716713" y="408849"/>
                  </a:lnTo>
                  <a:lnTo>
                    <a:pt x="719999" y="359999"/>
                  </a:lnTo>
                  <a:lnTo>
                    <a:pt x="716713" y="311149"/>
                  </a:lnTo>
                  <a:lnTo>
                    <a:pt x="707140" y="264297"/>
                  </a:lnTo>
                  <a:lnTo>
                    <a:pt x="691709" y="219871"/>
                  </a:lnTo>
                  <a:lnTo>
                    <a:pt x="670849" y="178300"/>
                  </a:lnTo>
                  <a:lnTo>
                    <a:pt x="644989" y="140014"/>
                  </a:lnTo>
                  <a:lnTo>
                    <a:pt x="614557" y="105441"/>
                  </a:lnTo>
                  <a:lnTo>
                    <a:pt x="579984" y="75010"/>
                  </a:lnTo>
                  <a:lnTo>
                    <a:pt x="541698" y="49150"/>
                  </a:lnTo>
                  <a:lnTo>
                    <a:pt x="500127" y="28290"/>
                  </a:lnTo>
                  <a:lnTo>
                    <a:pt x="455701" y="12859"/>
                  </a:lnTo>
                  <a:lnTo>
                    <a:pt x="408849" y="3286"/>
                  </a:lnTo>
                  <a:lnTo>
                    <a:pt x="359999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6">
              <a:extLst>
                <a:ext uri="{FF2B5EF4-FFF2-40B4-BE49-F238E27FC236}">
                  <a16:creationId xmlns:a16="http://schemas.microsoft.com/office/drawing/2014/main" id="{707B2E3C-0916-11D4-0893-5A85A535D309}"/>
                </a:ext>
              </a:extLst>
            </p:cNvPr>
            <p:cNvSpPr txBox="1"/>
            <p:nvPr/>
          </p:nvSpPr>
          <p:spPr>
            <a:xfrm>
              <a:off x="4654521" y="5689188"/>
              <a:ext cx="2812352" cy="796372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lvl="0" indent="-41910" algn="just" defTabSz="914400" eaLnBrk="1" fontAlgn="auto" latinLnBrk="0" hangingPunct="1">
                <a:lnSpc>
                  <a:spcPct val="1409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/>
                  <a:cs typeface="Arial Black"/>
                </a:rPr>
                <a:t>M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A 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/>
                  <a:cs typeface="Arial Black"/>
                </a:rPr>
                <a:t>R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C H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90835" y="783220"/>
            <a:ext cx="996758" cy="597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3878"/>
            <a:ext cx="1223519" cy="4049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9184" y="262127"/>
            <a:ext cx="1158240" cy="65227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5018" y="880364"/>
            <a:ext cx="11511915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714500" marR="5080" indent="-1702435">
              <a:lnSpc>
                <a:spcPts val="3890"/>
              </a:lnSpc>
              <a:spcBef>
                <a:spcPts val="585"/>
              </a:spcBef>
            </a:pPr>
            <a:r>
              <a:rPr spc="-10" dirty="0">
                <a:solidFill>
                  <a:srgbClr val="000000"/>
                </a:solidFill>
              </a:rPr>
              <a:t>SIGNS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AND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spc="-20" dirty="0">
                <a:solidFill>
                  <a:srgbClr val="000000"/>
                </a:solidFill>
              </a:rPr>
              <a:t>SYMPTOMS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OF </a:t>
            </a:r>
            <a:r>
              <a:rPr spc="-5" dirty="0">
                <a:solidFill>
                  <a:srgbClr val="D93C44"/>
                </a:solidFill>
              </a:rPr>
              <a:t>OPEN</a:t>
            </a:r>
            <a:r>
              <a:rPr spc="-155" dirty="0">
                <a:solidFill>
                  <a:srgbClr val="D93C44"/>
                </a:solidFill>
              </a:rPr>
              <a:t> </a:t>
            </a:r>
            <a:r>
              <a:rPr spc="-10" dirty="0">
                <a:solidFill>
                  <a:srgbClr val="D93C44"/>
                </a:solidFill>
              </a:rPr>
              <a:t>PNEUMOTHORAX </a:t>
            </a:r>
            <a:r>
              <a:rPr spc="-990" dirty="0">
                <a:solidFill>
                  <a:srgbClr val="D93C44"/>
                </a:solidFill>
              </a:rPr>
              <a:t> </a:t>
            </a:r>
            <a:r>
              <a:rPr dirty="0">
                <a:solidFill>
                  <a:srgbClr val="D93C44"/>
                </a:solidFill>
              </a:rPr>
              <a:t>OR</a:t>
            </a:r>
            <a:r>
              <a:rPr spc="-10" dirty="0">
                <a:solidFill>
                  <a:srgbClr val="D93C44"/>
                </a:solidFill>
              </a:rPr>
              <a:t> SUCKING</a:t>
            </a:r>
            <a:r>
              <a:rPr spc="-15" dirty="0">
                <a:solidFill>
                  <a:srgbClr val="D93C44"/>
                </a:solidFill>
              </a:rPr>
              <a:t> </a:t>
            </a:r>
            <a:r>
              <a:rPr spc="-10" dirty="0">
                <a:solidFill>
                  <a:srgbClr val="D93C44"/>
                </a:solidFill>
              </a:rPr>
              <a:t>CHEST</a:t>
            </a:r>
            <a:r>
              <a:rPr spc="-25" dirty="0">
                <a:solidFill>
                  <a:srgbClr val="D93C44"/>
                </a:solidFill>
              </a:rPr>
              <a:t> </a:t>
            </a:r>
            <a:r>
              <a:rPr spc="-5" dirty="0">
                <a:solidFill>
                  <a:srgbClr val="D93C44"/>
                </a:solidFill>
              </a:rPr>
              <a:t>WOUND </a:t>
            </a:r>
            <a:r>
              <a:rPr spc="-5" dirty="0">
                <a:solidFill>
                  <a:srgbClr val="000000"/>
                </a:solidFill>
              </a:rPr>
              <a:t>IN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TFC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914904" y="237235"/>
            <a:ext cx="8296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ESPI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R</a:t>
            </a:r>
            <a:r>
              <a:rPr sz="2400" b="1" spc="-195" dirty="0">
                <a:solidFill>
                  <a:srgbClr val="767171"/>
                </a:solidFill>
                <a:latin typeface="Arial"/>
                <a:cs typeface="Arial"/>
              </a:rPr>
              <a:t>A</a:t>
            </a: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TIO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1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ASSESSMENT</a:t>
            </a:r>
            <a:r>
              <a:rPr sz="2400" b="1" spc="-10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 M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ANA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GE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M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NT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N</a:t>
            </a:r>
            <a:r>
              <a:rPr sz="2400" b="1" spc="-204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TFC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3847" y="2142235"/>
            <a:ext cx="4114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</a:t>
            </a:r>
            <a:r>
              <a:rPr sz="1800" dirty="0">
                <a:latin typeface="Arial MT"/>
                <a:cs typeface="Arial MT"/>
              </a:rPr>
              <a:t>y</a:t>
            </a:r>
            <a:r>
              <a:rPr sz="1800" spc="-10" dirty="0">
                <a:latin typeface="Arial MT"/>
                <a:cs typeface="Arial MT"/>
              </a:rPr>
              <a:t> wit</a:t>
            </a:r>
            <a:r>
              <a:rPr sz="1800" dirty="0">
                <a:latin typeface="Arial MT"/>
                <a:cs typeface="Arial MT"/>
              </a:rPr>
              <a:t>h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</a:t>
            </a:r>
            <a:r>
              <a:rPr sz="1800" dirty="0">
                <a:latin typeface="Arial MT"/>
                <a:cs typeface="Arial MT"/>
              </a:rPr>
              <a:t>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ope</a:t>
            </a:r>
            <a:r>
              <a:rPr sz="1800" dirty="0">
                <a:latin typeface="Arial MT"/>
                <a:cs typeface="Arial MT"/>
              </a:rPr>
              <a:t>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ches</a:t>
            </a:r>
            <a:r>
              <a:rPr sz="1800" dirty="0">
                <a:latin typeface="Arial MT"/>
                <a:cs typeface="Arial MT"/>
              </a:rPr>
              <a:t>t</a:t>
            </a:r>
            <a:r>
              <a:rPr sz="1800" spc="-10" dirty="0">
                <a:latin typeface="Arial MT"/>
                <a:cs typeface="Arial MT"/>
              </a:rPr>
              <a:t> woun</a:t>
            </a:r>
            <a:r>
              <a:rPr sz="1800" dirty="0">
                <a:latin typeface="Arial MT"/>
                <a:cs typeface="Arial MT"/>
              </a:rPr>
              <a:t>d</a:t>
            </a:r>
            <a:r>
              <a:rPr sz="1800" spc="-16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will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3847" y="2392171"/>
            <a:ext cx="3973195" cy="5772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75"/>
              </a:spcBef>
            </a:pPr>
            <a:r>
              <a:rPr sz="1800" spc="-10" dirty="0">
                <a:latin typeface="Arial MT"/>
                <a:cs typeface="Arial MT"/>
              </a:rPr>
              <a:t>exhibit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ONE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OR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MORE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the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following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signs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and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symptoms: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1056" y="3096013"/>
            <a:ext cx="114300" cy="52895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 marL="15240">
              <a:lnSpc>
                <a:spcPts val="1950"/>
              </a:lnSpc>
            </a:pPr>
            <a:r>
              <a:rPr sz="1800" spc="-1165" dirty="0">
                <a:solidFill>
                  <a:srgbClr val="F16232"/>
                </a:solidFill>
                <a:latin typeface="Arial MT"/>
                <a:cs typeface="Arial MT"/>
              </a:rPr>
              <a:t>▪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9597" y="3056635"/>
            <a:ext cx="3788410" cy="261048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75"/>
              </a:spcBef>
            </a:pP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“</a:t>
            </a:r>
            <a:r>
              <a:rPr sz="1800" b="1" spc="-10" dirty="0">
                <a:latin typeface="Arial"/>
                <a:cs typeface="Arial"/>
              </a:rPr>
              <a:t>sucking</a:t>
            </a:r>
            <a:r>
              <a:rPr sz="1800" spc="-10" dirty="0">
                <a:latin typeface="Arial MT"/>
                <a:cs typeface="Arial MT"/>
              </a:rPr>
              <a:t>”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“</a:t>
            </a:r>
            <a:r>
              <a:rPr sz="1800" b="1" spc="-10" dirty="0">
                <a:latin typeface="Arial"/>
                <a:cs typeface="Arial"/>
              </a:rPr>
              <a:t>hissing</a:t>
            </a:r>
            <a:r>
              <a:rPr sz="1800" spc="-10" dirty="0">
                <a:latin typeface="Arial MT"/>
                <a:cs typeface="Arial MT"/>
              </a:rPr>
              <a:t>”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sound</a:t>
            </a:r>
            <a:r>
              <a:rPr sz="1800" spc="-13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when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casualty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b="1" spc="-10" dirty="0">
                <a:latin typeface="Arial"/>
                <a:cs typeface="Arial"/>
              </a:rPr>
              <a:t>inhales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800" spc="-10" dirty="0">
                <a:latin typeface="Arial MT"/>
                <a:cs typeface="Arial MT"/>
              </a:rPr>
              <a:t>Difficulty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breathing</a:t>
            </a:r>
            <a:endParaRPr sz="1800">
              <a:latin typeface="Arial MT"/>
              <a:cs typeface="Arial MT"/>
            </a:endParaRPr>
          </a:p>
          <a:p>
            <a:pPr marL="12700" marR="231775">
              <a:lnSpc>
                <a:spcPct val="143300"/>
              </a:lnSpc>
            </a:pP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pun</a:t>
            </a:r>
            <a:r>
              <a:rPr sz="1800" b="1" spc="-10" dirty="0">
                <a:latin typeface="Arial"/>
                <a:cs typeface="Arial"/>
              </a:rPr>
              <a:t>c</a:t>
            </a:r>
            <a:r>
              <a:rPr sz="1800" b="1" spc="-5" dirty="0">
                <a:latin typeface="Arial"/>
                <a:cs typeface="Arial"/>
              </a:rPr>
              <a:t>tur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wound </a:t>
            </a:r>
            <a:r>
              <a:rPr sz="1800" spc="-10" dirty="0">
                <a:latin typeface="Arial MT"/>
                <a:cs typeface="Arial MT"/>
              </a:rPr>
              <a:t>o</a:t>
            </a:r>
            <a:r>
              <a:rPr sz="1800" dirty="0">
                <a:latin typeface="Arial MT"/>
                <a:cs typeface="Arial MT"/>
              </a:rPr>
              <a:t>f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th</a:t>
            </a:r>
            <a:r>
              <a:rPr sz="1800" dirty="0">
                <a:latin typeface="Arial MT"/>
                <a:cs typeface="Arial MT"/>
              </a:rPr>
              <a:t>e</a:t>
            </a:r>
            <a:r>
              <a:rPr sz="1800" spc="-1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chest  </a:t>
            </a:r>
            <a:r>
              <a:rPr sz="1800" b="1" dirty="0">
                <a:latin typeface="Arial"/>
                <a:cs typeface="Arial"/>
              </a:rPr>
              <a:t>Froth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bubbles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 MT"/>
                <a:cs typeface="Arial MT"/>
              </a:rPr>
              <a:t>around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the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injury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Coughing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up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blood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sz="1800" spc="-10" dirty="0">
                <a:latin typeface="Arial MT"/>
                <a:cs typeface="Arial MT"/>
              </a:rPr>
              <a:t>Blood-tinged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sputum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(spit)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1056" y="3731949"/>
            <a:ext cx="114300" cy="306070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47625" rIns="0" bIns="0" rtlCol="0">
            <a:spAutoFit/>
          </a:bodyPr>
          <a:lstStyle/>
          <a:p>
            <a:pPr marL="15240">
              <a:lnSpc>
                <a:spcPts val="2035"/>
              </a:lnSpc>
              <a:spcBef>
                <a:spcPts val="375"/>
              </a:spcBef>
            </a:pPr>
            <a:r>
              <a:rPr sz="1800" spc="-1165" dirty="0">
                <a:solidFill>
                  <a:srgbClr val="F16232"/>
                </a:solidFill>
                <a:latin typeface="Arial MT"/>
                <a:cs typeface="Arial MT"/>
              </a:rPr>
              <a:t>▪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1056" y="4144958"/>
            <a:ext cx="114300" cy="306070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2730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215"/>
              </a:spcBef>
            </a:pPr>
            <a:r>
              <a:rPr sz="1800" spc="-1165" dirty="0">
                <a:solidFill>
                  <a:srgbClr val="F16232"/>
                </a:solidFill>
                <a:latin typeface="Arial MT"/>
                <a:cs typeface="Arial MT"/>
              </a:rPr>
              <a:t>▪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1056" y="4557966"/>
            <a:ext cx="114300" cy="306070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762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60"/>
              </a:spcBef>
            </a:pPr>
            <a:r>
              <a:rPr sz="1800" spc="-1165" dirty="0">
                <a:solidFill>
                  <a:srgbClr val="F16232"/>
                </a:solidFill>
                <a:latin typeface="Arial MT"/>
                <a:cs typeface="Arial MT"/>
              </a:rPr>
              <a:t>▪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1056" y="4970976"/>
            <a:ext cx="114300" cy="306070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 marL="15240">
              <a:lnSpc>
                <a:spcPts val="2065"/>
              </a:lnSpc>
            </a:pPr>
            <a:r>
              <a:rPr sz="1800" spc="-1165" dirty="0">
                <a:solidFill>
                  <a:srgbClr val="F16232"/>
                </a:solidFill>
                <a:latin typeface="Arial MT"/>
                <a:cs typeface="Arial MT"/>
              </a:rPr>
              <a:t>▪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1056" y="5383988"/>
            <a:ext cx="114300" cy="306070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 marL="15240">
              <a:lnSpc>
                <a:spcPts val="2125"/>
              </a:lnSpc>
            </a:pPr>
            <a:r>
              <a:rPr sz="1800" spc="-1165" dirty="0">
                <a:solidFill>
                  <a:srgbClr val="F16232"/>
                </a:solidFill>
                <a:latin typeface="Arial MT"/>
                <a:cs typeface="Arial MT"/>
              </a:rPr>
              <a:t>▪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83010" y="4936235"/>
            <a:ext cx="25082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Arial"/>
                <a:cs typeface="Arial"/>
              </a:rPr>
              <a:t>Open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Pneumothorax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59808" y="3194304"/>
            <a:ext cx="2968751" cy="1795272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7838649" y="2110266"/>
            <a:ext cx="4131945" cy="4258310"/>
          </a:xfrm>
          <a:custGeom>
            <a:avLst/>
            <a:gdLst/>
            <a:ahLst/>
            <a:cxnLst/>
            <a:rect l="l" t="t" r="r" b="b"/>
            <a:pathLst>
              <a:path w="4131945" h="4258310">
                <a:moveTo>
                  <a:pt x="3935971" y="0"/>
                </a:moveTo>
                <a:lnTo>
                  <a:pt x="195802" y="0"/>
                </a:lnTo>
                <a:lnTo>
                  <a:pt x="150906" y="5170"/>
                </a:lnTo>
                <a:lnTo>
                  <a:pt x="109693" y="19900"/>
                </a:lnTo>
                <a:lnTo>
                  <a:pt x="73337" y="43014"/>
                </a:lnTo>
                <a:lnTo>
                  <a:pt x="43014" y="73336"/>
                </a:lnTo>
                <a:lnTo>
                  <a:pt x="19900" y="109692"/>
                </a:lnTo>
                <a:lnTo>
                  <a:pt x="5170" y="150905"/>
                </a:lnTo>
                <a:lnTo>
                  <a:pt x="0" y="195802"/>
                </a:lnTo>
                <a:lnTo>
                  <a:pt x="0" y="4062134"/>
                </a:lnTo>
                <a:lnTo>
                  <a:pt x="5170" y="4107030"/>
                </a:lnTo>
                <a:lnTo>
                  <a:pt x="19900" y="4148242"/>
                </a:lnTo>
                <a:lnTo>
                  <a:pt x="43014" y="4184599"/>
                </a:lnTo>
                <a:lnTo>
                  <a:pt x="73337" y="4214921"/>
                </a:lnTo>
                <a:lnTo>
                  <a:pt x="109693" y="4238035"/>
                </a:lnTo>
                <a:lnTo>
                  <a:pt x="150906" y="4252765"/>
                </a:lnTo>
                <a:lnTo>
                  <a:pt x="195802" y="4257936"/>
                </a:lnTo>
                <a:lnTo>
                  <a:pt x="3935971" y="4257936"/>
                </a:lnTo>
                <a:lnTo>
                  <a:pt x="3980867" y="4252765"/>
                </a:lnTo>
                <a:lnTo>
                  <a:pt x="4022081" y="4238035"/>
                </a:lnTo>
                <a:lnTo>
                  <a:pt x="4058436" y="4214921"/>
                </a:lnTo>
                <a:lnTo>
                  <a:pt x="4088759" y="4184599"/>
                </a:lnTo>
                <a:lnTo>
                  <a:pt x="4111873" y="4148242"/>
                </a:lnTo>
                <a:lnTo>
                  <a:pt x="4126603" y="4107030"/>
                </a:lnTo>
                <a:lnTo>
                  <a:pt x="4131776" y="4062134"/>
                </a:lnTo>
                <a:lnTo>
                  <a:pt x="4131776" y="195802"/>
                </a:lnTo>
                <a:lnTo>
                  <a:pt x="4126603" y="150905"/>
                </a:lnTo>
                <a:lnTo>
                  <a:pt x="4111873" y="109692"/>
                </a:lnTo>
                <a:lnTo>
                  <a:pt x="4088759" y="73336"/>
                </a:lnTo>
                <a:lnTo>
                  <a:pt x="4058436" y="43014"/>
                </a:lnTo>
                <a:lnTo>
                  <a:pt x="4022081" y="19900"/>
                </a:lnTo>
                <a:lnTo>
                  <a:pt x="3980867" y="5170"/>
                </a:lnTo>
                <a:lnTo>
                  <a:pt x="3935971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017262" y="2358644"/>
            <a:ext cx="1906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REMEMBER:</a:t>
            </a:r>
            <a:endParaRPr sz="24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5" dirty="0"/>
              <a:t>#</a:t>
            </a:r>
            <a:r>
              <a:rPr spc="-5" dirty="0"/>
              <a:t>TCCC-C</a:t>
            </a:r>
            <a:r>
              <a:rPr spc="-15" dirty="0"/>
              <a:t>L</a:t>
            </a:r>
            <a:r>
              <a:rPr spc="-10" dirty="0"/>
              <a:t>S</a:t>
            </a:r>
            <a:r>
              <a:rPr spc="-5" dirty="0"/>
              <a:t>-</a:t>
            </a:r>
            <a:r>
              <a:rPr spc="-10" dirty="0"/>
              <a:t>PP</a:t>
            </a:r>
            <a:r>
              <a:rPr spc="-5" dirty="0"/>
              <a:t>T-</a:t>
            </a:r>
            <a:r>
              <a:rPr spc="-15" dirty="0"/>
              <a:t>0</a:t>
            </a:r>
            <a:r>
              <a:rPr dirty="0"/>
              <a:t>8</a:t>
            </a:r>
            <a:r>
              <a:rPr spc="-20" dirty="0"/>
              <a:t> </a:t>
            </a:r>
            <a:r>
              <a:rPr spc="-15" dirty="0"/>
              <a:t>3</a:t>
            </a:r>
            <a:r>
              <a:rPr dirty="0"/>
              <a:t>0</a:t>
            </a:r>
            <a:r>
              <a:rPr spc="-20" dirty="0"/>
              <a:t> </a:t>
            </a:r>
            <a:r>
              <a:rPr dirty="0"/>
              <a:t>JUN</a:t>
            </a:r>
            <a:r>
              <a:rPr spc="-75" dirty="0"/>
              <a:t> </a:t>
            </a:r>
            <a:r>
              <a:rPr spc="-20" dirty="0"/>
              <a:t>20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8027030" y="2985263"/>
            <a:ext cx="114300" cy="161988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6350" rIns="0" bIns="0" rtlCol="0">
            <a:spAutoFit/>
          </a:bodyPr>
          <a:lstStyle/>
          <a:p>
            <a:pPr marL="5715">
              <a:lnSpc>
                <a:spcPct val="100000"/>
              </a:lnSpc>
              <a:spcBef>
                <a:spcPts val="50"/>
              </a:spcBef>
            </a:pPr>
            <a:r>
              <a:rPr sz="2000" spc="-1295" dirty="0">
                <a:solidFill>
                  <a:srgbClr val="F16232"/>
                </a:solidFill>
                <a:latin typeface="Arial MT"/>
                <a:cs typeface="Arial MT"/>
              </a:rPr>
              <a:t>▪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06370" y="2979420"/>
            <a:ext cx="350964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Arial MT"/>
                <a:cs typeface="Arial MT"/>
              </a:rPr>
              <a:t>If </a:t>
            </a:r>
            <a:r>
              <a:rPr sz="2000" dirty="0">
                <a:latin typeface="Arial MT"/>
                <a:cs typeface="Arial MT"/>
              </a:rPr>
              <a:t>you </a:t>
            </a:r>
            <a:r>
              <a:rPr sz="2000" spc="-5" dirty="0">
                <a:latin typeface="Arial MT"/>
                <a:cs typeface="Arial MT"/>
              </a:rPr>
              <a:t>are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not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sure </a:t>
            </a:r>
            <a:r>
              <a:rPr sz="2000" dirty="0">
                <a:latin typeface="Arial MT"/>
                <a:cs typeface="Arial MT"/>
              </a:rPr>
              <a:t>if </a:t>
            </a:r>
            <a:r>
              <a:rPr sz="2000" spc="-10" dirty="0">
                <a:latin typeface="Arial MT"/>
                <a:cs typeface="Arial MT"/>
              </a:rPr>
              <a:t>the 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wound has </a:t>
            </a:r>
            <a:r>
              <a:rPr sz="2000" b="1" spc="-10" dirty="0">
                <a:latin typeface="Arial"/>
                <a:cs typeface="Arial"/>
              </a:rPr>
              <a:t>penetrated </a:t>
            </a:r>
            <a:r>
              <a:rPr sz="2000" spc="-10" dirty="0">
                <a:latin typeface="Arial MT"/>
                <a:cs typeface="Arial MT"/>
              </a:rPr>
              <a:t>the 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chest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wall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30" dirty="0">
                <a:latin typeface="Arial MT"/>
                <a:cs typeface="Arial MT"/>
              </a:rPr>
              <a:t>completely,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treat</a:t>
            </a:r>
            <a:r>
              <a:rPr sz="20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the </a:t>
            </a:r>
            <a:r>
              <a:rPr sz="2000" b="1" spc="-5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wound </a:t>
            </a:r>
            <a:r>
              <a:rPr sz="2000" dirty="0">
                <a:latin typeface="Arial MT"/>
                <a:cs typeface="Arial MT"/>
              </a:rPr>
              <a:t>as </a:t>
            </a:r>
            <a:r>
              <a:rPr sz="2000" spc="-10" dirty="0">
                <a:latin typeface="Arial MT"/>
                <a:cs typeface="Arial MT"/>
              </a:rPr>
              <a:t>though </a:t>
            </a:r>
            <a:r>
              <a:rPr sz="2000" dirty="0">
                <a:latin typeface="Arial MT"/>
                <a:cs typeface="Arial MT"/>
              </a:rPr>
              <a:t>it </a:t>
            </a:r>
            <a:r>
              <a:rPr sz="2000" spc="-5" dirty="0">
                <a:latin typeface="Arial MT"/>
                <a:cs typeface="Arial MT"/>
              </a:rPr>
              <a:t>were an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b="1" dirty="0">
                <a:latin typeface="Arial"/>
                <a:cs typeface="Arial"/>
              </a:rPr>
              <a:t>open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chest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wound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27030" y="4877135"/>
            <a:ext cx="114300" cy="897890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 marL="5715">
              <a:lnSpc>
                <a:spcPts val="1955"/>
              </a:lnSpc>
            </a:pPr>
            <a:r>
              <a:rPr sz="2000" spc="-1295" dirty="0">
                <a:solidFill>
                  <a:srgbClr val="F16232"/>
                </a:solidFill>
                <a:latin typeface="Arial MT"/>
                <a:cs typeface="Arial MT"/>
              </a:rPr>
              <a:t>▪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06370" y="4808220"/>
            <a:ext cx="33401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Arial MT"/>
                <a:cs typeface="Arial MT"/>
              </a:rPr>
              <a:t>If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b="1" spc="-10" dirty="0">
                <a:latin typeface="Arial"/>
                <a:cs typeface="Arial"/>
              </a:rPr>
              <a:t>multiple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wounds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are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found,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treat them 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in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the 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order 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in 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 which</a:t>
            </a:r>
            <a:r>
              <a:rPr sz="20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you</a:t>
            </a:r>
            <a:r>
              <a:rPr sz="20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find</a:t>
            </a:r>
            <a:r>
              <a:rPr sz="2000" b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them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EC0933-99D3-C274-A399-F9FA66F00EBB}"/>
              </a:ext>
            </a:extLst>
          </p:cNvPr>
          <p:cNvGrpSpPr/>
          <p:nvPr/>
        </p:nvGrpSpPr>
        <p:grpSpPr>
          <a:xfrm>
            <a:off x="4626670" y="5714492"/>
            <a:ext cx="2812352" cy="848861"/>
            <a:chOff x="4654521" y="5689188"/>
            <a:chExt cx="2812352" cy="848861"/>
          </a:xfrm>
        </p:grpSpPr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C1473042-BF7F-E450-C2B4-65D41956F4D7}"/>
                </a:ext>
              </a:extLst>
            </p:cNvPr>
            <p:cNvSpPr/>
            <p:nvPr/>
          </p:nvSpPr>
          <p:spPr>
            <a:xfrm>
              <a:off x="5683698" y="5817959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90">
                  <a:moveTo>
                    <a:pt x="359999" y="0"/>
                  </a:moveTo>
                  <a:lnTo>
                    <a:pt x="311149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0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4"/>
                  </a:lnTo>
                  <a:lnTo>
                    <a:pt x="49150" y="178300"/>
                  </a:lnTo>
                  <a:lnTo>
                    <a:pt x="28290" y="219871"/>
                  </a:lnTo>
                  <a:lnTo>
                    <a:pt x="12859" y="264297"/>
                  </a:lnTo>
                  <a:lnTo>
                    <a:pt x="3286" y="311149"/>
                  </a:lnTo>
                  <a:lnTo>
                    <a:pt x="0" y="359999"/>
                  </a:lnTo>
                  <a:lnTo>
                    <a:pt x="3286" y="408849"/>
                  </a:lnTo>
                  <a:lnTo>
                    <a:pt x="12859" y="455701"/>
                  </a:lnTo>
                  <a:lnTo>
                    <a:pt x="28290" y="500127"/>
                  </a:lnTo>
                  <a:lnTo>
                    <a:pt x="49150" y="541698"/>
                  </a:lnTo>
                  <a:lnTo>
                    <a:pt x="75010" y="579984"/>
                  </a:lnTo>
                  <a:lnTo>
                    <a:pt x="105441" y="614557"/>
                  </a:lnTo>
                  <a:lnTo>
                    <a:pt x="140014" y="644989"/>
                  </a:lnTo>
                  <a:lnTo>
                    <a:pt x="178300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49" y="716713"/>
                  </a:lnTo>
                  <a:lnTo>
                    <a:pt x="359999" y="719999"/>
                  </a:lnTo>
                  <a:lnTo>
                    <a:pt x="408849" y="716713"/>
                  </a:lnTo>
                  <a:lnTo>
                    <a:pt x="455701" y="707140"/>
                  </a:lnTo>
                  <a:lnTo>
                    <a:pt x="500127" y="691709"/>
                  </a:lnTo>
                  <a:lnTo>
                    <a:pt x="541698" y="670849"/>
                  </a:lnTo>
                  <a:lnTo>
                    <a:pt x="579984" y="644989"/>
                  </a:lnTo>
                  <a:lnTo>
                    <a:pt x="614557" y="614557"/>
                  </a:lnTo>
                  <a:lnTo>
                    <a:pt x="644989" y="579984"/>
                  </a:lnTo>
                  <a:lnTo>
                    <a:pt x="670849" y="541698"/>
                  </a:lnTo>
                  <a:lnTo>
                    <a:pt x="691709" y="500127"/>
                  </a:lnTo>
                  <a:lnTo>
                    <a:pt x="707140" y="455701"/>
                  </a:lnTo>
                  <a:lnTo>
                    <a:pt x="716713" y="408849"/>
                  </a:lnTo>
                  <a:lnTo>
                    <a:pt x="719999" y="359999"/>
                  </a:lnTo>
                  <a:lnTo>
                    <a:pt x="716713" y="311149"/>
                  </a:lnTo>
                  <a:lnTo>
                    <a:pt x="707140" y="264297"/>
                  </a:lnTo>
                  <a:lnTo>
                    <a:pt x="691709" y="219871"/>
                  </a:lnTo>
                  <a:lnTo>
                    <a:pt x="670849" y="178300"/>
                  </a:lnTo>
                  <a:lnTo>
                    <a:pt x="644989" y="140014"/>
                  </a:lnTo>
                  <a:lnTo>
                    <a:pt x="614557" y="105441"/>
                  </a:lnTo>
                  <a:lnTo>
                    <a:pt x="579984" y="75010"/>
                  </a:lnTo>
                  <a:lnTo>
                    <a:pt x="541698" y="49150"/>
                  </a:lnTo>
                  <a:lnTo>
                    <a:pt x="500127" y="28290"/>
                  </a:lnTo>
                  <a:lnTo>
                    <a:pt x="455701" y="12859"/>
                  </a:lnTo>
                  <a:lnTo>
                    <a:pt x="408849" y="3286"/>
                  </a:lnTo>
                  <a:lnTo>
                    <a:pt x="359999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E0D7B88F-3B82-1830-8E65-243387185FEF}"/>
                </a:ext>
              </a:extLst>
            </p:cNvPr>
            <p:cNvSpPr txBox="1"/>
            <p:nvPr/>
          </p:nvSpPr>
          <p:spPr>
            <a:xfrm>
              <a:off x="4654521" y="5689188"/>
              <a:ext cx="2812352" cy="796372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lvl="0" indent="-41910" algn="just" defTabSz="914400" eaLnBrk="1" fontAlgn="auto" latinLnBrk="0" hangingPunct="1">
                <a:lnSpc>
                  <a:spcPct val="1409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Black"/>
                  <a:cs typeface="Arial Black"/>
                </a:rPr>
                <a:t>M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A 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/>
                  <a:cs typeface="Arial Black"/>
                </a:rPr>
                <a:t>R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 C H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1592</Words>
  <Application>Microsoft Office PowerPoint</Application>
  <PresentationFormat>Widescreen</PresentationFormat>
  <Paragraphs>233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Arial MT</vt:lpstr>
      <vt:lpstr>Calibri</vt:lpstr>
      <vt:lpstr>Calibri Light</vt:lpstr>
      <vt:lpstr>Office Theme</vt:lpstr>
      <vt:lpstr>1_Office Theme</vt:lpstr>
      <vt:lpstr>PowerPoint Presentation</vt:lpstr>
      <vt:lpstr>TACTICAL COMBAT CASUALTY CARE (TCCC)  ROLE-BASED TRAINING SPECTRUM</vt:lpstr>
      <vt:lpstr>TERMINAL LEARNING OBJECTIVE</vt:lpstr>
      <vt:lpstr>MARCH PAWS</vt:lpstr>
      <vt:lpstr>RESPIRATION ASSESSMENT AND MANAGEMENT IN TFC</vt:lpstr>
      <vt:lpstr>RESPIRATION ASSESSMENT AND MANAGEMENT IN TFC</vt:lpstr>
      <vt:lpstr>LIFE-THREATENING CHEST INJURY</vt:lpstr>
      <vt:lpstr>IDENTIFYING TENSION PNEUMOTHORAX</vt:lpstr>
      <vt:lpstr>SIGNS AND SYMPTOMS OF OPEN PNEUMOTHORAX  OR SUCKING CHEST WOUND IN TFC</vt:lpstr>
      <vt:lpstr>RESPIRATION ASSESSMENT AND MANAGEMENT IN TFC</vt:lpstr>
      <vt:lpstr>VENTED AND NONVENTED CHEST SEALS</vt:lpstr>
      <vt:lpstr>RESPIRATION ASSESSMENT AND MANAGEMENT IN TFC</vt:lpstr>
      <vt:lpstr>RESPIRATION ASSESSMENT AND MANAGEMENT IN TFC</vt:lpstr>
      <vt:lpstr>SKILL STATION</vt:lpstr>
      <vt:lpstr>TENSION PNEUMOTHORAX</vt:lpstr>
      <vt:lpstr>CONSIDER TENSION PNEUMOTHORAX IN  TACTICAL FIELD CARE</vt:lpstr>
      <vt:lpstr>UNSUCCESSFUL TREATMENT OR RECURRENCE  OF TENSION PNEUMOTHORAX</vt:lpstr>
      <vt:lpstr>NDC SITE SELECTION</vt:lpstr>
      <vt:lpstr>RESPIRATION ASSESSMENT AND MANAGEMENT IN TFC</vt:lpstr>
      <vt:lpstr>RESPIRATION ASSESSMENT AND MANAGEMENT IN TFC</vt:lpstr>
      <vt:lpstr>SKILL STATION</vt:lpstr>
      <vt:lpstr>RESPIRATION ASSESSMENT AND MANAGEMENT IN TFC</vt:lpstr>
      <vt:lpstr>CHECK ON LEARNING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rafferty</cp:lastModifiedBy>
  <cp:revision>3</cp:revision>
  <dcterms:created xsi:type="dcterms:W3CDTF">2023-02-05T19:47:00Z</dcterms:created>
  <dcterms:modified xsi:type="dcterms:W3CDTF">2023-02-21T23:00:09Z</dcterms:modified>
</cp:coreProperties>
</file>